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29" r:id="rId2"/>
    <p:sldMasterId id="2147483747" r:id="rId3"/>
    <p:sldMasterId id="2147483756" r:id="rId4"/>
    <p:sldMasterId id="2147483763" r:id="rId5"/>
  </p:sldMasterIdLst>
  <p:notesMasterIdLst>
    <p:notesMasterId r:id="rId50"/>
  </p:notesMasterIdLst>
  <p:handoutMasterIdLst>
    <p:handoutMasterId r:id="rId51"/>
  </p:handoutMasterIdLst>
  <p:sldIdLst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23" r:id="rId14"/>
    <p:sldId id="324" r:id="rId15"/>
    <p:sldId id="325" r:id="rId16"/>
    <p:sldId id="330" r:id="rId17"/>
    <p:sldId id="326" r:id="rId18"/>
    <p:sldId id="327" r:id="rId19"/>
    <p:sldId id="328" r:id="rId20"/>
    <p:sldId id="331" r:id="rId21"/>
    <p:sldId id="332" r:id="rId22"/>
    <p:sldId id="359" r:id="rId23"/>
    <p:sldId id="333" r:id="rId24"/>
    <p:sldId id="334" r:id="rId25"/>
    <p:sldId id="335" r:id="rId26"/>
    <p:sldId id="336" r:id="rId27"/>
    <p:sldId id="337" r:id="rId28"/>
    <p:sldId id="338" r:id="rId29"/>
    <p:sldId id="339" r:id="rId30"/>
    <p:sldId id="340" r:id="rId31"/>
    <p:sldId id="341" r:id="rId32"/>
    <p:sldId id="343" r:id="rId33"/>
    <p:sldId id="344" r:id="rId34"/>
    <p:sldId id="345" r:id="rId35"/>
    <p:sldId id="346" r:id="rId36"/>
    <p:sldId id="347" r:id="rId37"/>
    <p:sldId id="348" r:id="rId38"/>
    <p:sldId id="349" r:id="rId39"/>
    <p:sldId id="350" r:id="rId40"/>
    <p:sldId id="351" r:id="rId41"/>
    <p:sldId id="352" r:id="rId42"/>
    <p:sldId id="353" r:id="rId43"/>
    <p:sldId id="354" r:id="rId44"/>
    <p:sldId id="355" r:id="rId45"/>
    <p:sldId id="356" r:id="rId46"/>
    <p:sldId id="357" r:id="rId47"/>
    <p:sldId id="358" r:id="rId48"/>
    <p:sldId id="273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史正义" initials="史正义" lastIdx="0" clrIdx="0">
    <p:extLst>
      <p:ext uri="{19B8F6BF-5375-455C-9EA6-DF929625EA0E}">
        <p15:presenceInfo xmlns:p15="http://schemas.microsoft.com/office/powerpoint/2012/main" userId="S-1-5-21-4225163816-343705885-877347016-23246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84B4"/>
    <a:srgbClr val="FEE0CD"/>
    <a:srgbClr val="D5E4FE"/>
    <a:srgbClr val="E1E8F0"/>
    <a:srgbClr val="6585B4"/>
    <a:srgbClr val="C5CFE1"/>
    <a:srgbClr val="6585B3"/>
    <a:srgbClr val="FE457F"/>
    <a:srgbClr val="2E71F3"/>
    <a:srgbClr val="00B9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37" autoAdjust="0"/>
    <p:restoredTop sz="89020" autoAdjust="0"/>
  </p:normalViewPr>
  <p:slideViewPr>
    <p:cSldViewPr snapToGrid="0">
      <p:cViewPr varScale="1">
        <p:scale>
          <a:sx n="78" d="100"/>
          <a:sy n="78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DB16-C66C-4E8A-B08C-E4658D560A07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83EBC-2E8E-4AC2-BA74-D604318479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8032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16.jpeg>
</file>

<file path=ppt/media/image17.jpg>
</file>

<file path=ppt/media/image18.png>
</file>

<file path=ppt/media/image19.png>
</file>

<file path=ppt/media/image2.jpeg>
</file>

<file path=ppt/media/image20.png>
</file>

<file path=ppt/media/image25.png>
</file>

<file path=ppt/media/image26.png>
</file>

<file path=ppt/media/image27.png>
</file>

<file path=ppt/media/image28.png>
</file>

<file path=ppt/media/image3.jpg>
</file>

<file path=ppt/media/image4.jpe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19B1A8-B760-0449-AC41-701F22C36C40}" type="datetimeFigureOut">
              <a:rPr kumimoji="1" lang="zh-CN" altLang="en-US" smtClean="0"/>
              <a:t>2019/1/8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DBFF5-ADEB-3A4C-ABA1-1B0A31646B1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759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5035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5159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8696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16511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1679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114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08525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5136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61414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83281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32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通常的基于行存储的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RDBMS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 数据是按照行数据为基础单元进行存储的， 而在基于列式的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DBMS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 数据则是按照一列一列的数据为单元进行存储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65506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11993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0851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78561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41217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3647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85985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57651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hbase0.96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版本后删除了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表，因为觉的目的是根据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表获取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地址，过程是通过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zookeeper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获取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表地址，再根据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表记录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表地址进行访问，还不如和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zookeeper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通讯一次。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05718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68008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0888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HBase</a:t>
            </a:r>
            <a:r>
              <a:rPr kumimoji="1" lang="zh-CN" altLang="en-US" dirty="0" smtClean="0"/>
              <a:t>本身的设计目标是 支持稀疏表，而 稀疏表通常会有很多列，但是每一行有值的列又比较少。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6770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7158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037719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3785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034821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594539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97968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930367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002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03982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386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541290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150420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58363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880129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8081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8193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9796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8627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9013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DBFF5-ADEB-3A4C-ABA1-1B0A31646B13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201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+mn-lt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+mn-lt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E21D2E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321023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2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Photo</a:t>
            </a:r>
            <a:endParaRPr lang="en-US" dirty="0"/>
          </a:p>
        </p:txBody>
      </p:sp>
      <p:sp>
        <p:nvSpPr>
          <p:cNvPr id="10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E21D2E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11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5181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0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E21D2E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E21D2E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96289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Click icon to create chart</a:t>
            </a:r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8737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34057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1104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15A09"/>
              </a:buClr>
              <a:defRPr lang="en-US" altLang="zh-CN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F15A0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5569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3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15A09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F15A09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55833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3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4412343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1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5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chemeClr val="accent5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690062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Click icon to create chart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2948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42714185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4352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009F8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26387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4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009F89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897987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4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2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009F89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009F89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452935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Click icon to create chart</a:t>
            </a:r>
          </a:p>
        </p:txBody>
      </p:sp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9452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60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105584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73618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64144" y="1227374"/>
            <a:ext cx="10515600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DC466B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DC466B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76452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5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DC466B"/>
              </a:buClr>
              <a:defRPr lang="zh-CN" altLang="en-US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rgbClr val="DC466B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8361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9"/>
            <a:ext cx="10515600" cy="4799440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5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rgbClr val="FE457F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FE457F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506955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Click icon to create chart</a:t>
            </a:r>
          </a:p>
        </p:txBody>
      </p:sp>
      <p:sp>
        <p:nvSpPr>
          <p:cNvPr id="5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535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1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6835286" y="0"/>
            <a:ext cx="535353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Photo</a:t>
            </a:r>
            <a:endParaRPr 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2" hasCustomPrompt="1"/>
          </p:nvPr>
        </p:nvSpPr>
        <p:spPr>
          <a:xfrm>
            <a:off x="564144" y="1231708"/>
            <a:ext cx="6021214" cy="518513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zh-CN" altLang="en-US" sz="2000" b="0" kern="1200" dirty="0" smtClean="0">
                <a:solidFill>
                  <a:srgbClr val="414042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MT" charset="0"/>
              <a:buChar char="-"/>
              <a:defRPr lang="zh-CN" altLang="en-US" sz="1600" kern="1200" dirty="0" smtClean="0">
                <a:solidFill>
                  <a:schemeClr val="bg2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‒"/>
              <a:defRPr lang="zh-CN" altLang="en-US" sz="18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3pPr>
            <a:lvl4pPr marL="16002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 smtClean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4pPr>
            <a:lvl5pPr marL="2057400" indent="-228600">
              <a:lnSpc>
                <a:spcPct val="150000"/>
              </a:lnSpc>
              <a:buClr>
                <a:schemeClr val="accent1"/>
              </a:buClr>
              <a:buFont typeface="微软雅黑" panose="020B0503020204020204" charset="-122"/>
              <a:buChar char="–"/>
              <a:defRPr lang="zh-CN" altLang="en-US" sz="1600" kern="1200" dirty="0">
                <a:solidFill>
                  <a:srgbClr val="939598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  <p:sp>
        <p:nvSpPr>
          <p:cNvPr id="16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6030495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页1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0"/>
            <a:ext cx="4572001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8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027176" y="989241"/>
            <a:ext cx="6574972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5036457" y="1851489"/>
            <a:ext cx="6574972" cy="480377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1"/>
              </a:buClr>
              <a:defRPr lang="en-US" altLang="zh-CN" sz="2000" b="0" kern="1200" dirty="0" smtClean="0">
                <a:solidFill>
                  <a:srgbClr val="414042"/>
                </a:solidFill>
                <a:latin typeface="Arial" panose="020B0604020202020204" pitchFamily="34" charset="0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lnSpc>
                <a:spcPct val="150000"/>
              </a:lnSpc>
              <a:buClr>
                <a:srgbClr val="2E71F3"/>
              </a:buClr>
              <a:buFont typeface="Arial" panose="020B0604020202020204" pitchFamily="34" charset="0"/>
              <a:buChar char="-"/>
              <a:defRPr sz="160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art Placeholder 2"/>
          <p:cNvSpPr>
            <a:spLocks noGrp="1"/>
          </p:cNvSpPr>
          <p:nvPr>
            <p:ph type="chart" sz="quarter" idx="10" hasCustomPrompt="1"/>
          </p:nvPr>
        </p:nvSpPr>
        <p:spPr bwMode="gray">
          <a:xfrm>
            <a:off x="548640" y="1179577"/>
            <a:ext cx="11073385" cy="5212835"/>
          </a:xfrm>
          <a:prstGeom prst="rect">
            <a:avLst/>
          </a:prstGeom>
        </p:spPr>
        <p:txBody>
          <a:bodyPr lIns="121899" tIns="853291" rIns="121899" bIns="60949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 dirty="0"/>
              <a:t>Click icon to create chart</a:t>
            </a:r>
          </a:p>
        </p:txBody>
      </p:sp>
      <p:sp>
        <p:nvSpPr>
          <p:cNvPr id="3" name="标题占位符 12"/>
          <p:cNvSpPr>
            <a:spLocks noGrp="1"/>
          </p:cNvSpPr>
          <p:nvPr>
            <p:ph type="title" hasCustomPrompt="1"/>
          </p:nvPr>
        </p:nvSpPr>
        <p:spPr>
          <a:xfrm>
            <a:off x="554863" y="365126"/>
            <a:ext cx="10515600" cy="652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"/>
            <a:ext cx="12192001" cy="6858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4619105" y="2873686"/>
            <a:ext cx="2953788" cy="111062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6"/>
          <p:cNvSpPr>
            <a:spLocks noGrp="1"/>
          </p:cNvSpPr>
          <p:nvPr>
            <p:ph type="title" hasCustomPrompt="1"/>
          </p:nvPr>
        </p:nvSpPr>
        <p:spPr bwMode="gray">
          <a:xfrm>
            <a:off x="548641" y="1849074"/>
            <a:ext cx="9957815" cy="1947672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algn="l" defTabSz="1218987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US" sz="54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 bwMode="white">
          <a:xfrm>
            <a:off x="548641" y="4128086"/>
            <a:ext cx="9957815" cy="73790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 b="0" spc="-15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888053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40913" y="365126"/>
            <a:ext cx="10542429" cy="652306"/>
          </a:xfrm>
          <a:prstGeom prst="rect">
            <a:avLst/>
          </a:prstGeom>
        </p:spPr>
        <p:txBody>
          <a:bodyPr/>
          <a:lstStyle>
            <a:lvl1pPr>
              <a:defRPr lang="zh-CN" alt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altLang="zh-CN" dirty="0"/>
              <a:t>Click To Edit Master Title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64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1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7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slideLayout" Target="../slideLayouts/slideLayout16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image" Target="../media/image10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slideLayout" Target="../slideLayouts/slideLayout22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9" Type="http://schemas.openxmlformats.org/officeDocument/2006/relationships/image" Target="../media/image13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slideLayout" Target="../slideLayouts/slideLayout28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image" Target="../media/image16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2F71F4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2F71F4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2F71F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387EF97-D63F-904A-979C-710B9A2E342C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1543" y="0"/>
            <a:ext cx="899989" cy="46516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0" r:id="rId2"/>
    <p:sldLayoutId id="2147483649" r:id="rId3"/>
    <p:sldLayoutId id="2147483661" r:id="rId4"/>
    <p:sldLayoutId id="2147483651" r:id="rId5"/>
    <p:sldLayoutId id="2147483654" r:id="rId6"/>
    <p:sldLayoutId id="2147483663" r:id="rId7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B344868-F9A2-7845-AEB0-CC817113698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81655" y="5226"/>
            <a:ext cx="879764" cy="454709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E21D2E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E21D2E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E21D2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62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46" r:id="rId2"/>
    <p:sldLayoutId id="2147483741" r:id="rId3"/>
    <p:sldLayoutId id="2147483742" r:id="rId4"/>
    <p:sldLayoutId id="2147483743" r:id="rId5"/>
    <p:sldLayoutId id="2147483744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F15A09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F15A09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1543" y="1527"/>
            <a:ext cx="896716" cy="46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90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70" r:id="rId3"/>
    <p:sldLayoutId id="2147483751" r:id="rId4"/>
    <p:sldLayoutId id="2147483752" r:id="rId5"/>
    <p:sldLayoutId id="2147483753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009F89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009F89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  <a:solidFill>
            <a:srgbClr val="009F89"/>
          </a:solidFill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493" y="2411"/>
            <a:ext cx="894039" cy="46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9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62" r:id="rId3"/>
    <p:sldLayoutId id="2147483759" r:id="rId4"/>
    <p:sldLayoutId id="2147483760" r:id="rId5"/>
    <p:sldLayoutId id="2147483761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498B5FF-094A-C545-926D-926512AD249C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幻灯片编号占位符 12"/>
          <p:cNvSpPr txBox="1"/>
          <p:nvPr userDrawn="1"/>
        </p:nvSpPr>
        <p:spPr>
          <a:xfrm flipH="1">
            <a:off x="0" y="6537616"/>
            <a:ext cx="457200" cy="209551"/>
          </a:xfrm>
          <a:prstGeom prst="rect">
            <a:avLst/>
          </a:prstGeom>
          <a:solidFill>
            <a:srgbClr val="F15A09"/>
          </a:solidFill>
          <a:effectLst/>
        </p:spPr>
        <p:txBody>
          <a:bodyPr lIns="90000">
            <a:noAutofit/>
          </a:bodyPr>
          <a:lstStyle>
            <a:defPPr>
              <a:defRPr lang="zh-CN"/>
            </a:defPPr>
            <a:lvl1pPr algn="ctr">
              <a:defRPr kumimoji="1" sz="11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zh-CN" altLang="en-US" dirty="0">
              <a:solidFill>
                <a:srgbClr val="00AE66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451337" y="6461926"/>
            <a:ext cx="4016099" cy="33515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WE ARE BEIKE, 2018 BEIKE</a:t>
            </a:r>
            <a:r>
              <a:rPr lang="zh-CN" altLang="en-US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ALL</a:t>
            </a:r>
            <a:r>
              <a:rPr lang="zh-CN" altLang="en-US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RIGHTS</a:t>
            </a:r>
            <a:r>
              <a:rPr lang="zh-CN" altLang="en-US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altLang="zh-CN" sz="1200" dirty="0">
                <a:solidFill>
                  <a:srgbClr val="DC466B"/>
                </a:solidFill>
                <a:latin typeface="Helvetica Neue" charset="0"/>
                <a:ea typeface="Helvetica Neue" charset="0"/>
                <a:cs typeface="Helvetica Neue" charset="0"/>
              </a:rPr>
              <a:t>RESERVED</a:t>
            </a:r>
            <a:endParaRPr kumimoji="1" lang="zh-CN" altLang="en-US" sz="1200" dirty="0">
              <a:solidFill>
                <a:srgbClr val="DC466B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灯片编号占位符 4"/>
          <p:cNvSpPr txBox="1"/>
          <p:nvPr userDrawn="1"/>
        </p:nvSpPr>
        <p:spPr>
          <a:xfrm>
            <a:off x="-4864" y="6537616"/>
            <a:ext cx="462064" cy="209551"/>
          </a:xfrm>
          <a:prstGeom prst="rect">
            <a:avLst/>
          </a:prstGeom>
          <a:solidFill>
            <a:srgbClr val="DC466B"/>
          </a:solidFill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CEE7C072-DD45-4944-B501-499F010E499E}" type="slidenum">
              <a:rPr lang="zh-CN" altLang="en-US" sz="1100" smtClean="0">
                <a:solidFill>
                  <a:schemeClr val="bg1"/>
                </a:solidFill>
                <a:latin typeface="+mj-lt"/>
                <a:ea typeface="Adobe Hebrew" charset="0"/>
                <a:cs typeface="Adobe Hebrew" charset="0"/>
              </a:rPr>
              <a:t>‹#›</a:t>
            </a:fld>
            <a:endParaRPr lang="zh-CN" altLang="en-US" sz="1100" dirty="0">
              <a:solidFill>
                <a:schemeClr val="bg1"/>
              </a:solidFill>
              <a:latin typeface="+mj-lt"/>
              <a:ea typeface="Adobe Hebrew" charset="0"/>
              <a:cs typeface="Adobe Hebrew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62885" y="1519"/>
            <a:ext cx="907174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33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71" r:id="rId3"/>
    <p:sldLayoutId id="2147483766" r:id="rId4"/>
    <p:sldLayoutId id="2147483767" r:id="rId5"/>
    <p:sldLayoutId id="2147483768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788" y="0"/>
            <a:ext cx="12190212" cy="6858000"/>
          </a:xfrm>
          <a:prstGeom prst="rect">
            <a:avLst/>
          </a:prstGeom>
        </p:spPr>
      </p:pic>
      <p:sp>
        <p:nvSpPr>
          <p:cNvPr id="4" name="Title 16"/>
          <p:cNvSpPr txBox="1"/>
          <p:nvPr/>
        </p:nvSpPr>
        <p:spPr bwMode="gray">
          <a:xfrm>
            <a:off x="548641" y="716699"/>
            <a:ext cx="9960236" cy="3026868"/>
          </a:xfrm>
          <a:prstGeom prst="rect">
            <a:avLst/>
          </a:prstGeom>
        </p:spPr>
        <p:txBody>
          <a:bodyPr vert="horz" lIns="0" tIns="60949" rIns="121899" bIns="60949" rtlCol="0" anchor="b" anchorCtr="0">
            <a:normAutofit/>
          </a:bodyPr>
          <a:lstStyle>
            <a:lvl1pPr marL="0" algn="l" defTabSz="1218565" rtl="0" eaLnBrk="1" latinLnBrk="0" hangingPunct="1">
              <a:lnSpc>
                <a:spcPts val="7000"/>
              </a:lnSpc>
              <a:spcBef>
                <a:spcPct val="0"/>
              </a:spcBef>
              <a:buNone/>
              <a:defRPr lang="en-US" sz="8000" b="1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 altLang="zh-CN" sz="5400" b="0" dirty="0" err="1" smtClean="0">
                <a:latin typeface="+mj-ea"/>
                <a:ea typeface="+mj-ea"/>
              </a:rPr>
              <a:t>Hbase</a:t>
            </a:r>
            <a:r>
              <a:rPr lang="zh-CN" altLang="en-US" sz="5400" b="0" dirty="0" smtClean="0">
                <a:latin typeface="+mj-ea"/>
                <a:ea typeface="+mj-ea"/>
              </a:rPr>
              <a:t>分享</a:t>
            </a:r>
            <a:endParaRPr lang="en-US" sz="5400" b="0" dirty="0">
              <a:latin typeface="+mj-ea"/>
              <a:ea typeface="+mj-ea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 bwMode="gray">
          <a:xfrm>
            <a:off x="559081" y="3727476"/>
            <a:ext cx="9949796" cy="457200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indent="0" algn="l" defTabSz="1218565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US" sz="2600" b="0" kern="1200" cap="none" spc="-15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09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1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7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3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5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6165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>
                <a:latin typeface="+mj-ea"/>
                <a:ea typeface="+mj-ea"/>
              </a:rPr>
              <a:t>史正义</a:t>
            </a:r>
            <a:r>
              <a:rPr lang="en-US" altLang="zh-CN" sz="1600" dirty="0" smtClean="0">
                <a:latin typeface="+mj-ea"/>
                <a:ea typeface="+mj-ea"/>
              </a:rPr>
              <a:t>|</a:t>
            </a:r>
            <a:r>
              <a:rPr lang="zh-CN" altLang="en-US" sz="1600" dirty="0" smtClean="0">
                <a:latin typeface="+mj-ea"/>
                <a:ea typeface="+mj-ea"/>
              </a:rPr>
              <a:t> </a:t>
            </a:r>
            <a:r>
              <a:rPr lang="en-US" altLang="zh-CN" sz="1600" dirty="0" smtClean="0">
                <a:latin typeface="+mj-ea"/>
                <a:ea typeface="+mj-ea"/>
              </a:rPr>
              <a:t>2019</a:t>
            </a:r>
            <a:r>
              <a:rPr lang="zh-CN" altLang="en-US" sz="1600" dirty="0" smtClean="0">
                <a:latin typeface="+mj-ea"/>
                <a:ea typeface="+mj-ea"/>
              </a:rPr>
              <a:t>年</a:t>
            </a:r>
            <a:r>
              <a:rPr lang="en-US" altLang="zh-CN" sz="1600" dirty="0" smtClean="0">
                <a:latin typeface="+mj-ea"/>
                <a:ea typeface="+mj-ea"/>
              </a:rPr>
              <a:t>01</a:t>
            </a:r>
            <a:r>
              <a:rPr lang="zh-CN" altLang="en-US" sz="1600" dirty="0" smtClean="0">
                <a:latin typeface="+mj-ea"/>
                <a:ea typeface="+mj-ea"/>
              </a:rPr>
              <a:t>月</a:t>
            </a:r>
            <a:r>
              <a:rPr lang="en-US" altLang="zh-CN" sz="1600" dirty="0" smtClean="0">
                <a:latin typeface="+mj-ea"/>
                <a:ea typeface="+mj-ea"/>
              </a:rPr>
              <a:t>08</a:t>
            </a:r>
            <a:r>
              <a:rPr lang="zh-CN" altLang="en-US" sz="1600" dirty="0" smtClean="0">
                <a:latin typeface="+mj-ea"/>
                <a:ea typeface="+mj-ea"/>
              </a:rPr>
              <a:t>日</a:t>
            </a:r>
            <a:endParaRPr lang="zh-CN" altLang="en-US" sz="1600" dirty="0">
              <a:latin typeface="+mj-ea"/>
              <a:ea typeface="+mj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CEAC8F-A7CA-7D4E-A829-6C5B8D7D496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28363" y="5659485"/>
            <a:ext cx="2117388" cy="79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86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en-US" dirty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单元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由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{row key, column(=&lt;family&gt; + &lt;</a:t>
            </a:r>
            <a:r>
              <a:rPr lang="en-US" altLang="zh-CN" dirty="0"/>
              <a:t>qualifier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&gt;), version} </a:t>
            </a:r>
            <a:r>
              <a:rPr lang="zh-CN" altLang="ru-RU" dirty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唯一确定的单元。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cell</a:t>
            </a:r>
            <a:r>
              <a:rPr lang="zh-CN" altLang="ru-RU" dirty="0" smtClean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中的</a:t>
            </a:r>
            <a:r>
              <a:rPr lang="zh-CN" altLang="ru-RU" dirty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数据是没有类型的，全部是字节码形式存贮。</a:t>
            </a:r>
          </a:p>
          <a:p>
            <a:pPr marL="0" indent="252000">
              <a:spcBef>
                <a:spcPts val="1875"/>
              </a:spcBef>
              <a:buNone/>
            </a:pPr>
            <a:r>
              <a:rPr lang="zh-CN" altLang="ru-RU" dirty="0">
                <a:solidFill>
                  <a:srgbClr val="000000"/>
                </a:solidFill>
                <a:latin typeface="ORHEOA+ËÎÌå"/>
                <a:ea typeface="宋体" panose="02010600030101010101" pitchFamily="2" charset="-122"/>
              </a:rPr>
              <a:t>关键字：无类型、字节码</a:t>
            </a: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2.5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Cell</a:t>
            </a:r>
          </a:p>
        </p:txBody>
      </p:sp>
    </p:spTree>
    <p:extLst>
      <p:ext uri="{BB962C8B-B14F-4D97-AF65-F5344CB8AC3E}">
        <p14:creationId xmlns:p14="http://schemas.microsoft.com/office/powerpoint/2010/main" val="3100119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1.HBase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架构及基本组件</a:t>
            </a:r>
          </a:p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2.HTable</a:t>
            </a:r>
          </a:p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3.HRegion</a:t>
            </a:r>
          </a:p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4.Store</a:t>
            </a:r>
          </a:p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5.HFile</a:t>
            </a:r>
          </a:p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6.Hlog</a:t>
            </a: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第三章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物理存储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9882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3.1 </a:t>
            </a:r>
            <a:r>
              <a:rPr lang="en-US" altLang="zh-CN" sz="2800" dirty="0" err="1" smtClean="0"/>
              <a:t>HBase</a:t>
            </a:r>
            <a:r>
              <a:rPr lang="zh-CN" altLang="en-US" sz="2800" dirty="0"/>
              <a:t>架构及基本组件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597" y="1485900"/>
            <a:ext cx="8714132" cy="4759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17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pPr>
              <a:lnSpc>
                <a:spcPts val="2400"/>
              </a:lnSpc>
              <a:defRPr/>
            </a:pPr>
            <a:r>
              <a:rPr lang="en-US" altLang="zh-CN" dirty="0" err="1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Htable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zh-CN" altLang="ru-RU" dirty="0">
              <a:solidFill>
                <a:srgbClr val="000000"/>
              </a:solidFill>
              <a:latin typeface="ORHEOA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2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H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Table</a:t>
            </a:r>
            <a:endParaRPr lang="ru-RU" altLang="zh-CN" sz="2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4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9105" y="1712935"/>
            <a:ext cx="3240087" cy="383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文本框 2"/>
          <p:cNvSpPr txBox="1">
            <a:spLocks noChangeArrowheads="1"/>
          </p:cNvSpPr>
          <p:nvPr/>
        </p:nvSpPr>
        <p:spPr bwMode="auto">
          <a:xfrm>
            <a:off x="3105921" y="5707983"/>
            <a:ext cx="560645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zh-CN" dirty="0">
                <a:ea typeface="宋体" panose="02010600030101010101" pitchFamily="2" charset="-122"/>
              </a:rPr>
              <a:t>Table</a:t>
            </a:r>
            <a:r>
              <a:rPr lang="zh-CN" altLang="en-US" dirty="0">
                <a:ea typeface="宋体" panose="02010600030101010101" pitchFamily="2" charset="-122"/>
              </a:rPr>
              <a:t>中的所有行都按照</a:t>
            </a:r>
            <a:r>
              <a:rPr lang="en-US" altLang="zh-CN" dirty="0">
                <a:ea typeface="宋体" panose="02010600030101010101" pitchFamily="2" charset="-122"/>
              </a:rPr>
              <a:t>row key</a:t>
            </a:r>
            <a:r>
              <a:rPr lang="zh-CN" altLang="en-US" dirty="0">
                <a:ea typeface="宋体" panose="02010600030101010101" pitchFamily="2" charset="-122"/>
              </a:rPr>
              <a:t>的字典序排列。 </a:t>
            </a:r>
            <a:r>
              <a:rPr lang="en-US" altLang="zh-CN" dirty="0" smtClean="0">
                <a:ea typeface="宋体" panose="02010600030101010101" pitchFamily="2" charset="-122"/>
              </a:rPr>
              <a:t>Table </a:t>
            </a:r>
            <a:r>
              <a:rPr lang="zh-CN" altLang="en-US" dirty="0">
                <a:ea typeface="宋体" panose="02010600030101010101" pitchFamily="2" charset="-122"/>
              </a:rPr>
              <a:t>在行的方向上分割为多个</a:t>
            </a:r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endParaRPr lang="zh-CN" altLang="en-US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5387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HRegion</a:t>
            </a: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  <a:defRPr/>
            </a:pPr>
            <a:endParaRPr lang="zh-CN" altLang="ru-RU" dirty="0">
              <a:solidFill>
                <a:srgbClr val="000000"/>
              </a:solidFill>
              <a:latin typeface="ORHEOA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3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H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Region</a:t>
            </a:r>
            <a:endParaRPr lang="ru-RU" altLang="zh-CN" sz="2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文本框 2"/>
          <p:cNvSpPr txBox="1">
            <a:spLocks noChangeArrowheads="1"/>
          </p:cNvSpPr>
          <p:nvPr/>
        </p:nvSpPr>
        <p:spPr bwMode="auto">
          <a:xfrm>
            <a:off x="1880520" y="5605714"/>
            <a:ext cx="8057257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zh-CN" dirty="0" smtClean="0">
                <a:ea typeface="宋体" panose="02010600030101010101" pitchFamily="2" charset="-122"/>
              </a:rPr>
              <a:t>region</a:t>
            </a:r>
            <a:r>
              <a:rPr lang="zh-CN" altLang="en-US" dirty="0">
                <a:ea typeface="宋体" panose="02010600030101010101" pitchFamily="2" charset="-122"/>
              </a:rPr>
              <a:t>按大小分割的，每个表一开始只有一个</a:t>
            </a:r>
            <a:r>
              <a:rPr lang="en-US" altLang="zh-CN" dirty="0">
                <a:ea typeface="宋体" panose="02010600030101010101" pitchFamily="2" charset="-122"/>
              </a:rPr>
              <a:t>region</a:t>
            </a:r>
            <a:r>
              <a:rPr lang="zh-CN" altLang="en-US" dirty="0">
                <a:ea typeface="宋体" panose="02010600030101010101" pitchFamily="2" charset="-122"/>
              </a:rPr>
              <a:t>，随着数据不断插入表，</a:t>
            </a:r>
            <a:r>
              <a:rPr lang="en-US" altLang="zh-CN" dirty="0">
                <a:ea typeface="宋体" panose="02010600030101010101" pitchFamily="2" charset="-122"/>
              </a:rPr>
              <a:t>region</a:t>
            </a:r>
            <a:r>
              <a:rPr lang="zh-CN" altLang="en-US" dirty="0">
                <a:ea typeface="宋体" panose="02010600030101010101" pitchFamily="2" charset="-122"/>
              </a:rPr>
              <a:t>不断增大，当增大到一个阀值的时候，</a:t>
            </a:r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r>
              <a:rPr lang="zh-CN" altLang="en-US" dirty="0">
                <a:ea typeface="宋体" panose="02010600030101010101" pitchFamily="2" charset="-122"/>
              </a:rPr>
              <a:t>就会等分会两个新的</a:t>
            </a:r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r>
              <a:rPr lang="zh-CN" altLang="en-US" dirty="0">
                <a:ea typeface="宋体" panose="02010600030101010101" pitchFamily="2" charset="-122"/>
              </a:rPr>
              <a:t>。当</a:t>
            </a:r>
            <a:r>
              <a:rPr lang="en-US" altLang="zh-CN" dirty="0">
                <a:ea typeface="宋体" panose="02010600030101010101" pitchFamily="2" charset="-122"/>
              </a:rPr>
              <a:t>table</a:t>
            </a:r>
            <a:r>
              <a:rPr lang="zh-CN" altLang="en-US" dirty="0">
                <a:ea typeface="宋体" panose="02010600030101010101" pitchFamily="2" charset="-122"/>
              </a:rPr>
              <a:t>中的行不断增多，就会有越来越多的</a:t>
            </a:r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r>
              <a:rPr lang="zh-CN" altLang="en-US" dirty="0">
                <a:ea typeface="宋体" panose="02010600030101010101" pitchFamily="2" charset="-122"/>
              </a:rPr>
              <a:t>。</a:t>
            </a:r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6413" y="1729604"/>
            <a:ext cx="6032500" cy="380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870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HRegion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分布</a:t>
            </a:r>
            <a:endParaRPr lang="zh-CN" altLang="ru-RU" dirty="0">
              <a:solidFill>
                <a:srgbClr val="000000"/>
              </a:solidFill>
              <a:latin typeface="ORHEOA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3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H</a:t>
            </a:r>
            <a:r>
              <a:rPr lang="en-US" altLang="zh-CN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Region</a:t>
            </a:r>
            <a:endParaRPr lang="ru-RU" altLang="zh-CN" sz="2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5" name="文本框 2"/>
          <p:cNvSpPr txBox="1">
            <a:spLocks noChangeArrowheads="1"/>
          </p:cNvSpPr>
          <p:nvPr/>
        </p:nvSpPr>
        <p:spPr bwMode="auto">
          <a:xfrm>
            <a:off x="2114318" y="5461939"/>
            <a:ext cx="7396689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zh-CN" dirty="0" err="1" smtClean="0">
                <a:ea typeface="宋体" panose="02010600030101010101" pitchFamily="2" charset="-122"/>
              </a:rPr>
              <a:t>Hregion</a:t>
            </a:r>
            <a:r>
              <a:rPr lang="zh-CN" altLang="en-US" dirty="0" smtClean="0">
                <a:ea typeface="宋体" panose="02010600030101010101" pitchFamily="2" charset="-122"/>
              </a:rPr>
              <a:t>是</a:t>
            </a:r>
            <a:r>
              <a:rPr lang="en-US" altLang="zh-CN" dirty="0" err="1" smtClean="0">
                <a:ea typeface="宋体" panose="02010600030101010101" pitchFamily="2" charset="-122"/>
              </a:rPr>
              <a:t>HBase</a:t>
            </a:r>
            <a:r>
              <a:rPr lang="zh-CN" altLang="en-US" dirty="0" smtClean="0">
                <a:ea typeface="宋体" panose="02010600030101010101" pitchFamily="2" charset="-122"/>
              </a:rPr>
              <a:t>中分布式存储和负载均衡的最小单元，最小单元就表示不同的</a:t>
            </a:r>
            <a:r>
              <a:rPr lang="en-US" altLang="zh-CN" dirty="0" err="1" smtClean="0">
                <a:ea typeface="宋体" panose="02010600030101010101" pitchFamily="2" charset="-122"/>
              </a:rPr>
              <a:t>Hregion</a:t>
            </a:r>
            <a:r>
              <a:rPr lang="zh-CN" altLang="en-US" dirty="0" smtClean="0">
                <a:ea typeface="宋体" panose="02010600030101010101" pitchFamily="2" charset="-122"/>
              </a:rPr>
              <a:t>可以分布在不同的</a:t>
            </a:r>
            <a:r>
              <a:rPr lang="en-US" altLang="zh-CN" dirty="0" err="1" smtClean="0">
                <a:ea typeface="宋体" panose="02010600030101010101" pitchFamily="2" charset="-122"/>
              </a:rPr>
              <a:t>HRegion</a:t>
            </a:r>
            <a:r>
              <a:rPr lang="en-US" altLang="zh-CN" dirty="0" smtClean="0">
                <a:ea typeface="宋体" panose="02010600030101010101" pitchFamily="2" charset="-122"/>
              </a:rPr>
              <a:t> server</a:t>
            </a:r>
            <a:r>
              <a:rPr lang="zh-CN" altLang="en-US" dirty="0" smtClean="0">
                <a:ea typeface="宋体" panose="02010600030101010101" pitchFamily="2" charset="-122"/>
              </a:rPr>
              <a:t>上。但一个</a:t>
            </a:r>
            <a:r>
              <a:rPr lang="en-US" altLang="zh-CN" dirty="0" err="1" smtClean="0">
                <a:ea typeface="宋体" panose="02010600030101010101" pitchFamily="2" charset="-122"/>
              </a:rPr>
              <a:t>Hregion</a:t>
            </a:r>
            <a:r>
              <a:rPr lang="zh-CN" altLang="en-US" dirty="0" smtClean="0">
                <a:ea typeface="宋体" panose="02010600030101010101" pitchFamily="2" charset="-122"/>
              </a:rPr>
              <a:t>是不会拆分到多个</a:t>
            </a:r>
            <a:r>
              <a:rPr lang="en-US" altLang="zh-CN" dirty="0" smtClean="0">
                <a:ea typeface="宋体" panose="02010600030101010101" pitchFamily="2" charset="-122"/>
              </a:rPr>
              <a:t>server</a:t>
            </a:r>
            <a:r>
              <a:rPr lang="zh-CN" altLang="en-US" dirty="0" smtClean="0">
                <a:ea typeface="宋体" panose="02010600030101010101" pitchFamily="2" charset="-122"/>
              </a:rPr>
              <a:t>上的。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7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819" y="1939947"/>
            <a:ext cx="6135688" cy="338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3729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Store</a:t>
            </a: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4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en-US" altLang="zh-CN" sz="28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Store</a:t>
            </a:r>
            <a:endParaRPr lang="ru-RU" altLang="zh-CN" sz="28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8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7519" y="2074091"/>
            <a:ext cx="6110287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框 2"/>
          <p:cNvSpPr txBox="1">
            <a:spLocks noChangeArrowheads="1"/>
          </p:cNvSpPr>
          <p:nvPr/>
        </p:nvSpPr>
        <p:spPr bwMode="auto">
          <a:xfrm>
            <a:off x="1539395" y="5430983"/>
            <a:ext cx="873950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r>
              <a:rPr lang="zh-CN" altLang="en-US" dirty="0">
                <a:ea typeface="宋体" panose="02010600030101010101" pitchFamily="2" charset="-122"/>
              </a:rPr>
              <a:t>是分布式存储的最小单元，但不是存储的最小单元，存储的最小单元是</a:t>
            </a:r>
            <a:r>
              <a:rPr lang="en-US" altLang="zh-CN" dirty="0" err="1">
                <a:ea typeface="宋体" panose="02010600030101010101" pitchFamily="2" charset="-122"/>
              </a:rPr>
              <a:t>Hfile</a:t>
            </a:r>
            <a:r>
              <a:rPr lang="en-US" altLang="zh-CN" dirty="0">
                <a:ea typeface="宋体" panose="02010600030101010101" pitchFamily="2" charset="-122"/>
              </a:rPr>
              <a:t>, </a:t>
            </a:r>
            <a:r>
              <a:rPr lang="en-US" altLang="zh-CN" dirty="0" err="1">
                <a:ea typeface="宋体" panose="02010600030101010101" pitchFamily="2" charset="-122"/>
              </a:rPr>
              <a:t>HRegion</a:t>
            </a:r>
            <a:r>
              <a:rPr lang="zh-CN" altLang="en-US" dirty="0">
                <a:ea typeface="宋体" panose="02010600030101010101" pitchFamily="2" charset="-122"/>
              </a:rPr>
              <a:t>由一个或者多个</a:t>
            </a:r>
            <a:r>
              <a:rPr lang="en-US" altLang="zh-CN" dirty="0">
                <a:ea typeface="宋体" panose="02010600030101010101" pitchFamily="2" charset="-122"/>
              </a:rPr>
              <a:t>Store</a:t>
            </a:r>
            <a:r>
              <a:rPr lang="zh-CN" altLang="en-US" dirty="0">
                <a:ea typeface="宋体" panose="02010600030101010101" pitchFamily="2" charset="-122"/>
              </a:rPr>
              <a:t>组成，每个</a:t>
            </a:r>
            <a:r>
              <a:rPr lang="en-US" altLang="zh-CN" dirty="0">
                <a:ea typeface="宋体" panose="02010600030101010101" pitchFamily="2" charset="-122"/>
              </a:rPr>
              <a:t>store</a:t>
            </a:r>
            <a:r>
              <a:rPr lang="zh-CN" altLang="en-US" dirty="0">
                <a:ea typeface="宋体" panose="02010600030101010101" pitchFamily="2" charset="-122"/>
              </a:rPr>
              <a:t>保存一个</a:t>
            </a:r>
            <a:r>
              <a:rPr lang="en-US" altLang="zh-CN" dirty="0" smtClean="0">
                <a:ea typeface="宋体" panose="02010600030101010101" pitchFamily="2" charset="-122"/>
              </a:rPr>
              <a:t>column </a:t>
            </a:r>
            <a:r>
              <a:rPr lang="en-US" altLang="zh-CN" dirty="0">
                <a:ea typeface="宋体" panose="02010600030101010101" pitchFamily="2" charset="-122"/>
              </a:rPr>
              <a:t>family</a:t>
            </a:r>
            <a:r>
              <a:rPr lang="zh-CN" altLang="en-US" dirty="0">
                <a:ea typeface="宋体" panose="02010600030101010101" pitchFamily="2" charset="-122"/>
              </a:rPr>
              <a:t>。每个</a:t>
            </a:r>
            <a:r>
              <a:rPr lang="en-US" altLang="zh-CN" dirty="0" smtClean="0">
                <a:ea typeface="宋体" panose="02010600030101010101" pitchFamily="2" charset="-122"/>
              </a:rPr>
              <a:t>Store</a:t>
            </a:r>
            <a:r>
              <a:rPr lang="zh-CN" altLang="en-US" dirty="0">
                <a:ea typeface="宋体" panose="02010600030101010101" pitchFamily="2" charset="-122"/>
              </a:rPr>
              <a:t>又由一个</a:t>
            </a:r>
            <a:r>
              <a:rPr lang="en-US" altLang="zh-CN" dirty="0" err="1">
                <a:ea typeface="宋体" panose="02010600030101010101" pitchFamily="2" charset="-122"/>
              </a:rPr>
              <a:t>memStore</a:t>
            </a:r>
            <a:r>
              <a:rPr lang="zh-CN" altLang="en-US" dirty="0">
                <a:ea typeface="宋体" panose="02010600030101010101" pitchFamily="2" charset="-122"/>
              </a:rPr>
              <a:t>和</a:t>
            </a:r>
            <a:r>
              <a:rPr lang="en-US" altLang="zh-CN" dirty="0">
                <a:ea typeface="宋体" panose="02010600030101010101" pitchFamily="2" charset="-122"/>
              </a:rPr>
              <a:t>0</a:t>
            </a:r>
            <a:r>
              <a:rPr lang="zh-CN" altLang="en-US" dirty="0">
                <a:ea typeface="宋体" panose="02010600030101010101" pitchFamily="2" charset="-122"/>
              </a:rPr>
              <a:t>至多个</a:t>
            </a:r>
            <a:r>
              <a:rPr lang="en-US" altLang="zh-CN" dirty="0" err="1">
                <a:ea typeface="宋体" panose="02010600030101010101" pitchFamily="2" charset="-122"/>
              </a:rPr>
              <a:t>StoreFile</a:t>
            </a:r>
            <a:r>
              <a:rPr lang="zh-CN" altLang="en-US" dirty="0">
                <a:ea typeface="宋体" panose="02010600030101010101" pitchFamily="2" charset="-122"/>
              </a:rPr>
              <a:t>组成</a:t>
            </a:r>
            <a:r>
              <a:rPr lang="zh-CN" altLang="en-US" dirty="0" smtClean="0">
                <a:ea typeface="宋体" panose="02010600030101010101" pitchFamily="2" charset="-122"/>
              </a:rPr>
              <a:t>。</a:t>
            </a:r>
            <a:endParaRPr lang="zh-CN" altLang="en-US" dirty="0">
              <a:ea typeface="宋体" panose="02010600030101010101" pitchFamily="2" charset="-122"/>
            </a:endParaRPr>
          </a:p>
          <a:p>
            <a:pPr eaLnBrk="1" hangingPunct="1"/>
            <a:endParaRPr lang="zh-CN" altLang="en-US" dirty="0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94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ru-RU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</a:t>
            </a:r>
            <a:r>
              <a:rPr lang="ru-RU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ile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HFile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是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中重要的一个存在，可以说是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架构中最小的结构，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的数据都在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HFile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中。我们知道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隶属于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Hadoop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生态系统，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HFile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从根本上来说是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hdfs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中的文件，只是它有自己特殊的格式</a:t>
            </a:r>
            <a:r>
              <a:rPr lang="zh-CN" altLang="en-US" sz="18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一般来说，我们都是通过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Client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来读写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，可是当我们要写大量的数据以及我们需要读取整个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HFile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的数据的时候，再通过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Client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就会极大地增加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的压力。此时如果我们直接操作</a:t>
            </a:r>
            <a:r>
              <a:rPr lang="en-US" altLang="zh-CN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HFile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，不仅会快，也降低了</a:t>
            </a:r>
            <a:r>
              <a:rPr lang="en-US" altLang="zh-CN" sz="1800" dirty="0" err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1800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的压力</a:t>
            </a:r>
            <a:r>
              <a:rPr lang="zh-CN" altLang="en-US" sz="18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。</a:t>
            </a:r>
            <a:endParaRPr lang="en-US" altLang="zh-CN" sz="1800" dirty="0" smtClean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en-US" sz="18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ru-RU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5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HFile</a:t>
            </a:r>
          </a:p>
        </p:txBody>
      </p:sp>
    </p:spTree>
    <p:extLst>
      <p:ext uri="{BB962C8B-B14F-4D97-AF65-F5344CB8AC3E}">
        <p14:creationId xmlns:p14="http://schemas.microsoft.com/office/powerpoint/2010/main" val="254071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ru-RU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</a:t>
            </a:r>
            <a:r>
              <a:rPr lang="ru-RU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ile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结构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en-US" sz="18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ru-RU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5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HFile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863" y="2057401"/>
            <a:ext cx="6038850" cy="36576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47945" y="2021682"/>
            <a:ext cx="564405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HFile</a:t>
            </a:r>
            <a:r>
              <a:rPr lang="zh-CN" altLang="en-US" dirty="0"/>
              <a:t>分为六个部分：</a:t>
            </a:r>
          </a:p>
          <a:p>
            <a:r>
              <a:rPr lang="zh-CN" altLang="en-US" dirty="0"/>
              <a:t>　　</a:t>
            </a:r>
            <a:r>
              <a:rPr lang="en-US" altLang="zh-CN" dirty="0"/>
              <a:t>Data Block </a:t>
            </a:r>
            <a:r>
              <a:rPr lang="zh-CN" altLang="en-US" dirty="0"/>
              <a:t>段</a:t>
            </a:r>
            <a:r>
              <a:rPr lang="en-US" altLang="zh-CN" dirty="0"/>
              <a:t>–</a:t>
            </a:r>
            <a:r>
              <a:rPr lang="zh-CN" altLang="en-US" dirty="0"/>
              <a:t>保存表中的数据，这部分可以被压缩</a:t>
            </a:r>
          </a:p>
          <a:p>
            <a:r>
              <a:rPr lang="zh-CN" altLang="en-US" dirty="0"/>
              <a:t>　　</a:t>
            </a:r>
            <a:r>
              <a:rPr lang="en-US" altLang="zh-CN" dirty="0"/>
              <a:t>Meta Block </a:t>
            </a:r>
            <a:r>
              <a:rPr lang="zh-CN" altLang="en-US" dirty="0"/>
              <a:t>段 </a:t>
            </a:r>
            <a:r>
              <a:rPr lang="en-US" altLang="zh-CN" dirty="0"/>
              <a:t>(</a:t>
            </a:r>
            <a:r>
              <a:rPr lang="zh-CN" altLang="en-US" dirty="0"/>
              <a:t>可选的</a:t>
            </a:r>
            <a:r>
              <a:rPr lang="en-US" altLang="zh-CN" dirty="0"/>
              <a:t>)–</a:t>
            </a:r>
            <a:r>
              <a:rPr lang="zh-CN" altLang="en-US" dirty="0"/>
              <a:t>保存用户自定义的</a:t>
            </a:r>
            <a:r>
              <a:rPr lang="en-US" altLang="zh-CN" dirty="0" err="1"/>
              <a:t>kv</a:t>
            </a:r>
            <a:r>
              <a:rPr lang="zh-CN" altLang="en-US" dirty="0"/>
              <a:t>对，可以被压缩。</a:t>
            </a:r>
          </a:p>
          <a:p>
            <a:r>
              <a:rPr lang="zh-CN" altLang="en-US" dirty="0"/>
              <a:t>　　</a:t>
            </a:r>
            <a:r>
              <a:rPr lang="en-US" altLang="zh-CN" dirty="0"/>
              <a:t>File Info </a:t>
            </a:r>
            <a:r>
              <a:rPr lang="zh-CN" altLang="en-US" dirty="0"/>
              <a:t>段</a:t>
            </a:r>
            <a:r>
              <a:rPr lang="en-US" altLang="zh-CN" dirty="0"/>
              <a:t>–</a:t>
            </a:r>
            <a:r>
              <a:rPr lang="en-US" altLang="zh-CN" dirty="0" err="1"/>
              <a:t>Hfile</a:t>
            </a:r>
            <a:r>
              <a:rPr lang="zh-CN" altLang="en-US" dirty="0"/>
              <a:t>的元信息，不被压缩，用户也可以在这一部分添加自己的元信息。</a:t>
            </a:r>
          </a:p>
          <a:p>
            <a:r>
              <a:rPr lang="zh-CN" altLang="en-US" dirty="0"/>
              <a:t>　　</a:t>
            </a:r>
            <a:r>
              <a:rPr lang="en-US" altLang="zh-CN" dirty="0"/>
              <a:t>Data Block Index </a:t>
            </a:r>
            <a:r>
              <a:rPr lang="zh-CN" altLang="en-US" dirty="0"/>
              <a:t>段</a:t>
            </a:r>
            <a:r>
              <a:rPr lang="en-US" altLang="zh-CN" dirty="0"/>
              <a:t>–Data Block</a:t>
            </a:r>
            <a:r>
              <a:rPr lang="zh-CN" altLang="en-US" dirty="0"/>
              <a:t>的索引。每条索引的</a:t>
            </a:r>
            <a:r>
              <a:rPr lang="en-US" altLang="zh-CN" dirty="0"/>
              <a:t>key</a:t>
            </a:r>
            <a:r>
              <a:rPr lang="zh-CN" altLang="en-US" dirty="0"/>
              <a:t>是被索引的</a:t>
            </a:r>
            <a:r>
              <a:rPr lang="en-US" altLang="zh-CN" dirty="0"/>
              <a:t>block</a:t>
            </a:r>
            <a:r>
              <a:rPr lang="zh-CN" altLang="en-US" dirty="0"/>
              <a:t>的第一条记录的</a:t>
            </a:r>
            <a:r>
              <a:rPr lang="en-US" altLang="zh-CN" dirty="0"/>
              <a:t>key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　　</a:t>
            </a:r>
            <a:r>
              <a:rPr lang="en-US" altLang="zh-CN" dirty="0"/>
              <a:t>Meta Block Index</a:t>
            </a:r>
            <a:r>
              <a:rPr lang="zh-CN" altLang="en-US" dirty="0"/>
              <a:t>段 </a:t>
            </a:r>
            <a:r>
              <a:rPr lang="en-US" altLang="zh-CN" dirty="0"/>
              <a:t>(</a:t>
            </a:r>
            <a:r>
              <a:rPr lang="zh-CN" altLang="en-US" dirty="0"/>
              <a:t>可选的</a:t>
            </a:r>
            <a:r>
              <a:rPr lang="en-US" altLang="zh-CN" dirty="0"/>
              <a:t>)–Meta Block</a:t>
            </a:r>
            <a:r>
              <a:rPr lang="zh-CN" altLang="en-US" dirty="0"/>
              <a:t>的索引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       Trailer</a:t>
            </a:r>
            <a:r>
              <a:rPr lang="en-US" altLang="zh-CN" dirty="0"/>
              <a:t>–</a:t>
            </a:r>
            <a:r>
              <a:rPr lang="zh-CN" altLang="en-US" dirty="0"/>
              <a:t>这一段是定长的。保存了每一段的偏移量，读取一个</a:t>
            </a:r>
            <a:r>
              <a:rPr lang="en-US" altLang="zh-CN" dirty="0" err="1"/>
              <a:t>HFile</a:t>
            </a:r>
            <a:r>
              <a:rPr lang="zh-CN" altLang="en-US" dirty="0" smtClean="0"/>
              <a:t>时，</a:t>
            </a:r>
            <a:r>
              <a:rPr lang="zh-CN" altLang="en-US" dirty="0"/>
              <a:t>不需要扫描整个</a:t>
            </a:r>
            <a:r>
              <a:rPr lang="en-US" altLang="zh-CN" dirty="0" err="1"/>
              <a:t>HFile</a:t>
            </a:r>
            <a:r>
              <a:rPr lang="zh-CN" altLang="en-US" dirty="0" smtClean="0"/>
              <a:t>，可以通过这个偏移量读取</a:t>
            </a:r>
            <a:r>
              <a:rPr lang="en-US" altLang="zh-CN" dirty="0" err="1" smtClean="0"/>
              <a:t>HFile</a:t>
            </a:r>
            <a:r>
              <a:rPr lang="zh-CN" altLang="en-US" dirty="0" smtClean="0"/>
              <a:t>，加快读取速度。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097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HLog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(WAL Log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)</a:t>
            </a:r>
          </a:p>
          <a:p>
            <a:pPr>
              <a:lnSpc>
                <a:spcPts val="2400"/>
              </a:lnSpc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en-US" altLang="zh-CN" sz="1800" dirty="0">
                <a:ea typeface="宋体" panose="02010600030101010101" pitchFamily="2" charset="-122"/>
              </a:rPr>
              <a:t>WAL </a:t>
            </a:r>
            <a:r>
              <a:rPr lang="zh-CN" altLang="en-US" sz="1800" dirty="0">
                <a:ea typeface="宋体" panose="02010600030101010101" pitchFamily="2" charset="-122"/>
              </a:rPr>
              <a:t>意为</a:t>
            </a:r>
            <a:r>
              <a:rPr lang="en-US" altLang="zh-CN" sz="1800" dirty="0">
                <a:ea typeface="宋体" panose="02010600030101010101" pitchFamily="2" charset="-122"/>
              </a:rPr>
              <a:t>Write ahead</a:t>
            </a:r>
            <a:r>
              <a:rPr lang="zh-CN" altLang="en-US" sz="1800" dirty="0">
                <a:ea typeface="宋体" panose="02010600030101010101" pitchFamily="2" charset="-122"/>
              </a:rPr>
              <a:t>，类似</a:t>
            </a:r>
            <a:r>
              <a:rPr lang="en-US" altLang="zh-CN" sz="1800" dirty="0" err="1">
                <a:ea typeface="宋体" panose="02010600030101010101" pitchFamily="2" charset="-122"/>
              </a:rPr>
              <a:t>mysql</a:t>
            </a:r>
            <a:r>
              <a:rPr lang="zh-CN" altLang="en-US" sz="1800" dirty="0">
                <a:ea typeface="宋体" panose="02010600030101010101" pitchFamily="2" charset="-122"/>
              </a:rPr>
              <a:t>中的</a:t>
            </a:r>
            <a:r>
              <a:rPr lang="en-US" altLang="zh-CN" sz="1800" dirty="0" err="1">
                <a:ea typeface="宋体" panose="02010600030101010101" pitchFamily="2" charset="-122"/>
              </a:rPr>
              <a:t>binlog</a:t>
            </a:r>
            <a:r>
              <a:rPr lang="en-US" altLang="zh-CN" sz="1800" dirty="0">
                <a:ea typeface="宋体" panose="02010600030101010101" pitchFamily="2" charset="-122"/>
              </a:rPr>
              <a:t>,</a:t>
            </a:r>
            <a:r>
              <a:rPr lang="zh-CN" altLang="en-US" sz="1800" dirty="0">
                <a:ea typeface="宋体" panose="02010600030101010101" pitchFamily="2" charset="-122"/>
              </a:rPr>
              <a:t>用来做灾难恢复，</a:t>
            </a:r>
            <a:r>
              <a:rPr lang="en-US" altLang="zh-CN" sz="1800" dirty="0" err="1">
                <a:ea typeface="宋体" panose="02010600030101010101" pitchFamily="2" charset="-122"/>
              </a:rPr>
              <a:t>Hlog</a:t>
            </a:r>
            <a:r>
              <a:rPr lang="zh-CN" altLang="en-US" sz="1800" dirty="0">
                <a:ea typeface="宋体" panose="02010600030101010101" pitchFamily="2" charset="-122"/>
              </a:rPr>
              <a:t>记录数据的所有变更</a:t>
            </a:r>
            <a:r>
              <a:rPr lang="en-US" altLang="zh-CN" sz="1800" dirty="0">
                <a:ea typeface="宋体" panose="02010600030101010101" pitchFamily="2" charset="-122"/>
              </a:rPr>
              <a:t>,</a:t>
            </a:r>
            <a:r>
              <a:rPr lang="zh-CN" altLang="en-US" sz="1800" dirty="0">
                <a:ea typeface="宋体" panose="02010600030101010101" pitchFamily="2" charset="-122"/>
              </a:rPr>
              <a:t>一旦数据修改，就可以从</a:t>
            </a:r>
            <a:r>
              <a:rPr lang="en-US" altLang="zh-CN" sz="1800" dirty="0">
                <a:ea typeface="宋体" panose="02010600030101010101" pitchFamily="2" charset="-122"/>
              </a:rPr>
              <a:t>log</a:t>
            </a:r>
            <a:r>
              <a:rPr lang="zh-CN" altLang="en-US" sz="1800" dirty="0">
                <a:ea typeface="宋体" panose="02010600030101010101" pitchFamily="2" charset="-122"/>
              </a:rPr>
              <a:t>中进行恢复。每个</a:t>
            </a:r>
            <a:r>
              <a:rPr lang="en-US" altLang="zh-CN" sz="1800" dirty="0">
                <a:ea typeface="宋体" panose="02010600030101010101" pitchFamily="2" charset="-122"/>
              </a:rPr>
              <a:t>Region Server</a:t>
            </a:r>
            <a:r>
              <a:rPr lang="zh-CN" altLang="en-US" sz="1800" dirty="0">
                <a:ea typeface="宋体" panose="02010600030101010101" pitchFamily="2" charset="-122"/>
              </a:rPr>
              <a:t>维护一个</a:t>
            </a:r>
            <a:r>
              <a:rPr lang="en-US" altLang="zh-CN" sz="1800" dirty="0" err="1">
                <a:ea typeface="宋体" panose="02010600030101010101" pitchFamily="2" charset="-122"/>
              </a:rPr>
              <a:t>Hlog</a:t>
            </a:r>
            <a:r>
              <a:rPr lang="en-US" altLang="zh-CN" sz="1800" dirty="0">
                <a:ea typeface="宋体" panose="02010600030101010101" pitchFamily="2" charset="-122"/>
              </a:rPr>
              <a:t>,</a:t>
            </a:r>
            <a:r>
              <a:rPr lang="zh-CN" altLang="en-US" sz="1800" dirty="0">
                <a:ea typeface="宋体" panose="02010600030101010101" pitchFamily="2" charset="-122"/>
              </a:rPr>
              <a:t>而不是每个</a:t>
            </a:r>
            <a:r>
              <a:rPr lang="en-US" altLang="zh-CN" sz="1800" dirty="0">
                <a:ea typeface="宋体" panose="02010600030101010101" pitchFamily="2" charset="-122"/>
              </a:rPr>
              <a:t>Region</a:t>
            </a:r>
            <a:r>
              <a:rPr lang="zh-CN" altLang="en-US" sz="1800" dirty="0">
                <a:ea typeface="宋体" panose="02010600030101010101" pitchFamily="2" charset="-122"/>
              </a:rPr>
              <a:t>一个。这样不同</a:t>
            </a:r>
            <a:r>
              <a:rPr lang="en-US" altLang="zh-CN" sz="1800" dirty="0">
                <a:ea typeface="宋体" panose="02010600030101010101" pitchFamily="2" charset="-122"/>
              </a:rPr>
              <a:t>region(</a:t>
            </a:r>
            <a:r>
              <a:rPr lang="zh-CN" altLang="en-US" sz="1800" dirty="0">
                <a:ea typeface="宋体" panose="02010600030101010101" pitchFamily="2" charset="-122"/>
              </a:rPr>
              <a:t>来自不同</a:t>
            </a:r>
            <a:r>
              <a:rPr lang="en-US" altLang="zh-CN" sz="1800" dirty="0">
                <a:ea typeface="宋体" panose="02010600030101010101" pitchFamily="2" charset="-122"/>
              </a:rPr>
              <a:t>table)</a:t>
            </a:r>
            <a:r>
              <a:rPr lang="zh-CN" altLang="en-US" sz="1800" dirty="0">
                <a:ea typeface="宋体" panose="02010600030101010101" pitchFamily="2" charset="-122"/>
              </a:rPr>
              <a:t>的日志会混在一起，这样做的目的是不断追加单个文件相对于同时写多个文件而言，可以减少磁盘寻址次数，因此可以提高对</a:t>
            </a:r>
            <a:r>
              <a:rPr lang="en-US" altLang="zh-CN" sz="1800" dirty="0">
                <a:ea typeface="宋体" panose="02010600030101010101" pitchFamily="2" charset="-122"/>
              </a:rPr>
              <a:t>table</a:t>
            </a:r>
            <a:r>
              <a:rPr lang="zh-CN" altLang="en-US" sz="1800" dirty="0">
                <a:ea typeface="宋体" panose="02010600030101010101" pitchFamily="2" charset="-122"/>
              </a:rPr>
              <a:t>的写性能。带来的麻烦是，如果一台</a:t>
            </a:r>
            <a:r>
              <a:rPr lang="en-US" altLang="zh-CN" sz="1800" dirty="0">
                <a:ea typeface="宋体" panose="02010600030101010101" pitchFamily="2" charset="-122"/>
              </a:rPr>
              <a:t>region server</a:t>
            </a:r>
            <a:r>
              <a:rPr lang="zh-CN" altLang="en-US" sz="1800" dirty="0">
                <a:ea typeface="宋体" panose="02010600030101010101" pitchFamily="2" charset="-122"/>
              </a:rPr>
              <a:t>下线，为了恢复其上的</a:t>
            </a:r>
            <a:r>
              <a:rPr lang="en-US" altLang="zh-CN" sz="1800" dirty="0">
                <a:ea typeface="宋体" panose="02010600030101010101" pitchFamily="2" charset="-122"/>
              </a:rPr>
              <a:t>region</a:t>
            </a:r>
            <a:r>
              <a:rPr lang="zh-CN" altLang="en-US" sz="1800" dirty="0">
                <a:ea typeface="宋体" panose="02010600030101010101" pitchFamily="2" charset="-122"/>
              </a:rPr>
              <a:t>，需要将</a:t>
            </a:r>
            <a:r>
              <a:rPr lang="en-US" altLang="zh-CN" sz="1800" dirty="0">
                <a:ea typeface="宋体" panose="02010600030101010101" pitchFamily="2" charset="-122"/>
              </a:rPr>
              <a:t>region server</a:t>
            </a:r>
            <a:r>
              <a:rPr lang="zh-CN" altLang="en-US" sz="1800" dirty="0">
                <a:ea typeface="宋体" panose="02010600030101010101" pitchFamily="2" charset="-122"/>
              </a:rPr>
              <a:t>上的</a:t>
            </a:r>
            <a:r>
              <a:rPr lang="en-US" altLang="zh-CN" sz="1800" dirty="0">
                <a:ea typeface="宋体" panose="02010600030101010101" pitchFamily="2" charset="-122"/>
              </a:rPr>
              <a:t>log</a:t>
            </a:r>
            <a:r>
              <a:rPr lang="zh-CN" altLang="en-US" sz="1800" dirty="0">
                <a:ea typeface="宋体" panose="02010600030101010101" pitchFamily="2" charset="-122"/>
              </a:rPr>
              <a:t>进行拆分，然后分发到其它</a:t>
            </a:r>
            <a:r>
              <a:rPr lang="en-US" altLang="zh-CN" sz="1800" dirty="0">
                <a:ea typeface="宋体" panose="02010600030101010101" pitchFamily="2" charset="-122"/>
              </a:rPr>
              <a:t>region server</a:t>
            </a:r>
            <a:r>
              <a:rPr lang="zh-CN" altLang="en-US" sz="1800" dirty="0">
                <a:ea typeface="宋体" panose="02010600030101010101" pitchFamily="2" charset="-122"/>
              </a:rPr>
              <a:t>上进行恢复 。</a:t>
            </a:r>
          </a:p>
          <a:p>
            <a:pPr marL="0" indent="252000">
              <a:lnSpc>
                <a:spcPts val="2400"/>
              </a:lnSpc>
              <a:buNone/>
            </a:pPr>
            <a:r>
              <a:rPr lang="zh-CN" altLang="en-US" sz="18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endParaRPr lang="zh-CN" altLang="ru-RU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en-US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6</a:t>
            </a:r>
            <a:r>
              <a:rPr lang="ru-RU" altLang="zh-CN" sz="2800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HLog</a:t>
            </a:r>
          </a:p>
        </p:txBody>
      </p:sp>
    </p:spTree>
    <p:extLst>
      <p:ext uri="{BB962C8B-B14F-4D97-AF65-F5344CB8AC3E}">
        <p14:creationId xmlns:p14="http://schemas.microsoft.com/office/powerpoint/2010/main" val="638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en-US" altLang="zh-CN" dirty="0" err="1">
                <a:latin typeface="+mj-ea"/>
                <a:ea typeface="+mj-ea"/>
                <a:cs typeface="Vrinda" panose="020B0502040204020203" pitchFamily="34" charset="0"/>
              </a:rPr>
              <a:t>Hbase</a:t>
            </a:r>
            <a:r>
              <a:rPr lang="zh-CN" altLang="en-US" dirty="0">
                <a:latin typeface="+mj-ea"/>
                <a:ea typeface="+mj-ea"/>
                <a:cs typeface="Vrinda" panose="020B0502040204020203" pitchFamily="34" charset="0"/>
              </a:rPr>
              <a:t>发展历史</a:t>
            </a:r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  <a:p>
            <a:r>
              <a:rPr lang="en-US" altLang="zh-CN" dirty="0" err="1">
                <a:latin typeface="+mj-ea"/>
                <a:ea typeface="+mj-ea"/>
                <a:cs typeface="Vrinda" panose="020B0502040204020203" pitchFamily="34" charset="0"/>
              </a:rPr>
              <a:t>Hbase</a:t>
            </a:r>
            <a:r>
              <a:rPr lang="zh-CN" altLang="en-US" dirty="0">
                <a:latin typeface="+mj-ea"/>
                <a:ea typeface="+mj-ea"/>
                <a:cs typeface="Vrinda" panose="020B0502040204020203" pitchFamily="34" charset="0"/>
              </a:rPr>
              <a:t>技术</a:t>
            </a:r>
            <a:r>
              <a:rPr lang="zh-CN" altLang="en-US" dirty="0" smtClean="0">
                <a:latin typeface="+mj-ea"/>
                <a:ea typeface="+mj-ea"/>
                <a:cs typeface="Vrinda" panose="020B0502040204020203" pitchFamily="34" charset="0"/>
              </a:rPr>
              <a:t>特点</a:t>
            </a:r>
            <a:endParaRPr lang="en-US" altLang="zh-CN" dirty="0" smtClean="0">
              <a:latin typeface="+mj-ea"/>
              <a:ea typeface="+mj-ea"/>
              <a:cs typeface="Vrinda" panose="020B0502040204020203" pitchFamily="34" charset="0"/>
            </a:endParaRPr>
          </a:p>
          <a:p>
            <a:pPr marL="0" indent="0">
              <a:buNone/>
            </a:pPr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第一章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概述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463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物理部署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2.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逻辑架构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3.Client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4.Zookeeper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5.Master</a:t>
            </a:r>
          </a:p>
          <a:p>
            <a:pPr>
              <a:lnSpc>
                <a:spcPts val="2400"/>
              </a:lnSpc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6.Region Server</a:t>
            </a:r>
            <a:endParaRPr lang="en-US" altLang="zh-CN" sz="1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第四章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系统结构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8963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zh-CN" altLang="ru-RU" dirty="0">
                <a:solidFill>
                  <a:srgbClr val="000000"/>
                </a:solidFill>
                <a:latin typeface="HJKIFO+ËÎÌå"/>
                <a:ea typeface="宋体" panose="02010600030101010101" pitchFamily="2" charset="-122"/>
              </a:rPr>
              <a:t>物理</a:t>
            </a:r>
            <a:r>
              <a:rPr lang="zh-CN" altLang="ru-RU" dirty="0" smtClean="0">
                <a:solidFill>
                  <a:srgbClr val="000000"/>
                </a:solidFill>
                <a:latin typeface="HJKIFO+ËÎÌå"/>
                <a:ea typeface="宋体" panose="02010600030101010101" pitchFamily="2" charset="-122"/>
              </a:rPr>
              <a:t>部署</a:t>
            </a: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4.1 </a:t>
            </a:r>
            <a:r>
              <a:rPr lang="zh-CN" altLang="ru-RU" sz="2800" dirty="0">
                <a:solidFill>
                  <a:srgbClr val="000000"/>
                </a:solidFill>
                <a:latin typeface="HJKIFO+ËÎÌå"/>
                <a:ea typeface="宋体" panose="02010600030101010101" pitchFamily="2" charset="-122"/>
              </a:rPr>
              <a:t>物理部署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976" y="1695449"/>
            <a:ext cx="6945783" cy="431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71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zh-CN" altLang="en-US" dirty="0">
                <a:solidFill>
                  <a:srgbClr val="000000"/>
                </a:solidFill>
                <a:latin typeface="HJKIFO+ËÎÌå"/>
                <a:ea typeface="宋体" panose="02010600030101010101" pitchFamily="2" charset="-122"/>
              </a:rPr>
              <a:t>逻辑架构</a:t>
            </a: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4.2 </a:t>
            </a:r>
            <a:r>
              <a:rPr lang="zh-CN" altLang="ru-RU" sz="2800" dirty="0">
                <a:solidFill>
                  <a:srgbClr val="000000"/>
                </a:solidFill>
                <a:latin typeface="MKBJRG+ËÎÌå"/>
                <a:ea typeface="宋体" panose="02010600030101010101" pitchFamily="2" charset="-122"/>
              </a:rPr>
              <a:t>逻辑架构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099" y="1896679"/>
            <a:ext cx="6967538" cy="423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8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400"/>
              </a:lnSpc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Client</a:t>
            </a:r>
            <a:endParaRPr lang="en-US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2888"/>
              </a:lnSpc>
              <a:buNone/>
            </a:pPr>
            <a:endParaRPr lang="en-US" altLang="zh-CN" dirty="0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en-US" altLang="zh-CN" dirty="0" smtClean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1.</a:t>
            </a:r>
            <a:r>
              <a:rPr lang="zh-CN" altLang="ru-RU" dirty="0" smtClean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包含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访问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的接口，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client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维护着一些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cache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来加快</a:t>
            </a:r>
            <a:r>
              <a:rPr lang="zh-CN" altLang="ru-RU" dirty="0" smtClean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对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的访问，比如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QMAEGC+ËÎÌå"/>
                <a:ea typeface="宋体" panose="02010600030101010101" pitchFamily="2" charset="-122"/>
              </a:rPr>
              <a:t>的位置信息。</a:t>
            </a:r>
          </a:p>
          <a:p>
            <a:pPr marL="0" indent="0">
              <a:buNone/>
            </a:pP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 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2.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整个</a:t>
            </a:r>
            <a:r>
              <a:rPr lang="en-US" altLang="zh-CN" dirty="0" err="1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集群的访问入口。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 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3.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与</a:t>
            </a:r>
            <a:r>
              <a:rPr lang="en-US" altLang="zh-CN" dirty="0" err="1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HMaster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进行通信进行管理类的操作。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 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4.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与</a:t>
            </a:r>
            <a:r>
              <a:rPr lang="en-US" altLang="zh-CN" dirty="0" err="1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HRegionServer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通信进行数据读写类操作。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4.3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172573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endParaRPr lang="en-US" altLang="zh-CN" dirty="0">
              <a:solidFill>
                <a:srgbClr val="000000"/>
              </a:solidFill>
              <a:latin typeface="Tahoma" panose="020B0604030504040204" pitchFamily="34" charset="0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1. 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保证任何时候，集群中只有一个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</a:p>
          <a:p>
            <a:pPr marL="0" indent="252000">
              <a:spcBef>
                <a:spcPts val="200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存贮所有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的寻址</a:t>
            </a:r>
            <a:r>
              <a:rPr lang="zh-CN" altLang="ru-RU" dirty="0" smtClean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入口</a:t>
            </a:r>
            <a:endParaRPr lang="zh-CN" altLang="ru-RU" dirty="0">
              <a:solidFill>
                <a:srgbClr val="000000"/>
              </a:solidFill>
              <a:latin typeface="BUQJGC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实时监控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的状态，将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的</a:t>
            </a:r>
            <a:r>
              <a:rPr lang="zh-CN" altLang="ru-RU" dirty="0" smtClean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上线和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下线信息实时通知给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4.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存储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schema,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包括有哪些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table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，每个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table</a:t>
            </a:r>
            <a:r>
              <a:rPr lang="zh-CN" altLang="ru-RU" dirty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有</a:t>
            </a:r>
            <a:r>
              <a:rPr lang="zh-CN" altLang="ru-RU" dirty="0" smtClean="0">
                <a:solidFill>
                  <a:srgbClr val="000000"/>
                </a:solidFill>
                <a:latin typeface="BUQJGC+ËÎÌå"/>
                <a:ea typeface="宋体" panose="02010600030101010101" pitchFamily="2" charset="-122"/>
              </a:rPr>
              <a:t>哪些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column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family</a:t>
            </a: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4.4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Zookeeper</a:t>
            </a:r>
          </a:p>
        </p:txBody>
      </p:sp>
    </p:spTree>
    <p:extLst>
      <p:ext uri="{BB962C8B-B14F-4D97-AF65-F5344CB8AC3E}">
        <p14:creationId xmlns:p14="http://schemas.microsoft.com/office/powerpoint/2010/main" val="198517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</a:p>
          <a:p>
            <a:pPr marL="0" indent="252000">
              <a:lnSpc>
                <a:spcPts val="2888"/>
              </a:lnSpc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1.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分配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</a:p>
          <a:p>
            <a:pPr marL="0" indent="252000">
              <a:lnSpc>
                <a:spcPts val="2888"/>
              </a:lnSpc>
              <a:spcBef>
                <a:spcPts val="200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负责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的负载均衡</a:t>
            </a:r>
          </a:p>
          <a:p>
            <a:pPr marL="0" indent="252000">
              <a:lnSpc>
                <a:spcPts val="2888"/>
              </a:lnSpc>
              <a:spcBef>
                <a:spcPts val="1988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发现失效的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UKHEWC+ËÎÌå"/>
                <a:ea typeface="宋体" panose="02010600030101010101" pitchFamily="2" charset="-122"/>
              </a:rPr>
              <a:t>并重新分配其上的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</a:t>
            </a: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n</a:t>
            </a: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252000">
              <a:lnSpc>
                <a:spcPts val="2400"/>
              </a:lnSpc>
              <a:buNone/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4.5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Master</a:t>
            </a:r>
          </a:p>
        </p:txBody>
      </p:sp>
    </p:spTree>
    <p:extLst>
      <p:ext uri="{BB962C8B-B14F-4D97-AF65-F5344CB8AC3E}">
        <p14:creationId xmlns:p14="http://schemas.microsoft.com/office/powerpoint/2010/main" val="319039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1. Region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维护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分配给它的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，处理对</a:t>
            </a:r>
            <a:r>
              <a:rPr lang="zh-CN" altLang="ru-RU" dirty="0" smtClean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这些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IO</a:t>
            </a:r>
            <a:r>
              <a:rPr lang="zh-CN" altLang="ru-RU" dirty="0" smtClean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请求</a:t>
            </a:r>
            <a:endParaRPr lang="en-US" altLang="zh-CN" dirty="0" smtClean="0">
              <a:solidFill>
                <a:srgbClr val="000000"/>
              </a:solidFill>
              <a:latin typeface="AROVJK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2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 Region server</a:t>
            </a:r>
            <a:r>
              <a:rPr lang="zh-CN" altLang="ru-RU" dirty="0">
                <a:solidFill>
                  <a:srgbClr val="000000"/>
                </a:solidFill>
                <a:latin typeface="AROVJK+ËÎÌå"/>
                <a:ea typeface="宋体" panose="02010600030101010101" pitchFamily="2" charset="-122"/>
              </a:rPr>
              <a:t>负责切分在运行过程中变得过大的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</a:p>
          <a:p>
            <a:pPr marL="0" indent="252000">
              <a:lnSpc>
                <a:spcPts val="2888"/>
              </a:lnSpc>
              <a:spcBef>
                <a:spcPts val="1988"/>
              </a:spcBef>
              <a:buNone/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252000">
              <a:lnSpc>
                <a:spcPts val="2400"/>
              </a:lnSpc>
              <a:buNone/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4.6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 Server</a:t>
            </a:r>
          </a:p>
        </p:txBody>
      </p:sp>
    </p:spTree>
    <p:extLst>
      <p:ext uri="{BB962C8B-B14F-4D97-AF65-F5344CB8AC3E}">
        <p14:creationId xmlns:p14="http://schemas.microsoft.com/office/powerpoint/2010/main" val="164406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1.Region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定位</a:t>
            </a:r>
          </a:p>
          <a:p>
            <a:pPr>
              <a:lnSpc>
                <a:spcPts val="2888"/>
              </a:lnSpc>
            </a:pP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读写流程</a:t>
            </a:r>
          </a:p>
          <a:p>
            <a:pPr>
              <a:lnSpc>
                <a:spcPts val="2888"/>
              </a:lnSpc>
            </a:pP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3.Region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分配</a:t>
            </a:r>
          </a:p>
          <a:p>
            <a:pPr>
              <a:lnSpc>
                <a:spcPts val="2888"/>
              </a:lnSpc>
            </a:pP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4.RegionServer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上下线</a:t>
            </a:r>
          </a:p>
          <a:p>
            <a:pPr>
              <a:lnSpc>
                <a:spcPts val="2888"/>
              </a:lnSpc>
            </a:pP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5.Master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上线</a:t>
            </a:r>
          </a:p>
          <a:p>
            <a:pPr>
              <a:lnSpc>
                <a:spcPts val="2888"/>
              </a:lnSpc>
            </a:pP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6.Master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下线</a:t>
            </a: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252000">
              <a:lnSpc>
                <a:spcPts val="2400"/>
              </a:lnSpc>
              <a:buNone/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第五章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关键流程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/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算法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32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定位</a:t>
            </a:r>
          </a:p>
          <a:p>
            <a:pPr marL="0" indent="252000">
              <a:lnSpc>
                <a:spcPts val="2888"/>
              </a:lnSpc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bigtable 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使用三</a:t>
            </a:r>
            <a:r>
              <a:rPr lang="zh-CN" altLang="ru-RU" dirty="0" smtClean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层结构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来保存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位置。</a:t>
            </a:r>
          </a:p>
          <a:p>
            <a:pPr marL="0" indent="252000">
              <a:lnSpc>
                <a:spcPts val="2888"/>
              </a:lnSpc>
              <a:buNone/>
            </a:pP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第一层是保存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里面的文件，它持有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root region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的位置。</a:t>
            </a:r>
          </a:p>
          <a:p>
            <a:pPr marL="0" indent="252000">
              <a:lnSpc>
                <a:spcPts val="2888"/>
              </a:lnSpc>
              <a:buNone/>
            </a:pP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第二层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root</a:t>
            </a: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Tahoma" panose="020B0604030504040204" pitchFamily="34" charset="0"/>
              </a:rPr>
              <a:t>，它</a:t>
            </a:r>
            <a:r>
              <a:rPr lang="zh-CN" altLang="en-US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包含了</a:t>
            </a:r>
            <a:r>
              <a:rPr lang="en-US" altLang="zh-CN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.META.</a:t>
            </a:r>
            <a:r>
              <a:rPr lang="zh-CN" altLang="en-US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表所在的区域列表，该表只会有一个</a:t>
            </a:r>
            <a:r>
              <a:rPr lang="en-US" altLang="zh-CN" dirty="0" err="1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HRegion</a:t>
            </a:r>
            <a:r>
              <a:rPr lang="zh-CN" altLang="en-US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，且不会</a:t>
            </a:r>
            <a:r>
              <a:rPr lang="en-US" altLang="zh-CN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split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。</a:t>
            </a:r>
          </a:p>
          <a:p>
            <a:pPr marL="0" indent="252000">
              <a:lnSpc>
                <a:spcPts val="2888"/>
              </a:lnSpc>
              <a:buNone/>
            </a:pP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第三层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.META.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它是一个特殊的表，保存了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中所有数据表的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 smtClean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位置信息</a:t>
            </a:r>
            <a:r>
              <a:rPr lang="zh-CN" altLang="ru-RU" sz="2400" dirty="0" smtClean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。</a:t>
            </a:r>
            <a:endParaRPr lang="zh-CN" altLang="ru-RU" sz="2400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>
              <a:lnSpc>
                <a:spcPts val="2888"/>
              </a:lnSpc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252000">
              <a:lnSpc>
                <a:spcPts val="2400"/>
              </a:lnSpc>
              <a:buNone/>
            </a:pP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5.1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</a:t>
            </a:r>
            <a:r>
              <a:rPr lang="zh-CN" altLang="ru-RU" sz="2800" dirty="0">
                <a:solidFill>
                  <a:srgbClr val="000000"/>
                </a:solidFill>
                <a:latin typeface="DTSVJT+ËÎÌå"/>
                <a:ea typeface="宋体" panose="02010600030101010101" pitchFamily="2" charset="-122"/>
              </a:rPr>
              <a:t>定位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8544" y="4226977"/>
            <a:ext cx="5112901" cy="165286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72580" y="5980891"/>
            <a:ext cx="3172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hbase0.96 </a:t>
            </a:r>
            <a:r>
              <a:rPr lang="zh-CN" altLang="en-US" dirty="0" smtClean="0"/>
              <a:t>之前的版本架构图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821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zh-CN" altLang="ru-RU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说明</a:t>
            </a:r>
            <a:endParaRPr lang="en-US" altLang="zh-CN" dirty="0" smtClean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1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.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root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永远不会被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split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，保证了最多需要三次跳转，就能定位到</a:t>
            </a:r>
            <a:r>
              <a:rPr lang="zh-CN" altLang="ru-RU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任意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spcBef>
                <a:spcPts val="413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2.META.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表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是一张元数据表，记录了用户表的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信息以及</a:t>
            </a:r>
            <a:r>
              <a:rPr lang="en-US" altLang="zh-CN" dirty="0" err="1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RegionServer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的</a:t>
            </a:r>
            <a:r>
              <a:rPr lang="zh-CN" altLang="en-US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服务器地址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.META.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可以有多个</a:t>
            </a:r>
            <a:r>
              <a:rPr lang="en-US" altLang="zh-CN" dirty="0" err="1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regoin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。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.META.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表中的一行记录就是一个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，记录了该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的起始行、结束行和该</a:t>
            </a:r>
            <a:r>
              <a:rPr lang="en-US" altLang="zh-CN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的连接信息</a:t>
            </a:r>
            <a:r>
              <a:rPr lang="zh-CN" altLang="en-US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3.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为了加快访问，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.META.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表的全部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都保存在内存中</a:t>
            </a:r>
            <a:r>
              <a:rPr lang="zh-CN" altLang="ru-RU" dirty="0" smtClean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5.1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</a:t>
            </a:r>
            <a:r>
              <a:rPr lang="zh-CN" altLang="ru-RU" sz="2800" dirty="0">
                <a:solidFill>
                  <a:srgbClr val="000000"/>
                </a:solidFill>
                <a:latin typeface="UUGAMK+ËÎÌå"/>
                <a:ea typeface="宋体" panose="02010600030101010101" pitchFamily="2" charset="-122"/>
              </a:rPr>
              <a:t>定位</a:t>
            </a:r>
          </a:p>
        </p:txBody>
      </p:sp>
    </p:spTree>
    <p:extLst>
      <p:ext uri="{BB962C8B-B14F-4D97-AF65-F5344CB8AC3E}">
        <p14:creationId xmlns:p14="http://schemas.microsoft.com/office/powerpoint/2010/main" val="1514875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ru-RU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概述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是一个分布式的、面向列的开源数据库，该技术来源于</a:t>
            </a: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Fay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Chang</a:t>
            </a:r>
            <a:r>
              <a:rPr lang="zh-CN" altLang="ru-RU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所撰写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Google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论文</a:t>
            </a:r>
            <a:r>
              <a:rPr lang="zh-CN" altLang="ru-RU" dirty="0">
                <a:solidFill>
                  <a:srgbClr val="000000"/>
                </a:solidFill>
                <a:ea typeface="宋体" panose="02010600030101010101" pitchFamily="2" charset="-122"/>
              </a:rPr>
              <a:t>“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Bigtable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：一个结构化数据的分布式存储系统</a:t>
            </a:r>
            <a:r>
              <a:rPr lang="en-US" altLang="zh-CN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</a:t>
            </a:r>
            <a:r>
              <a:rPr lang="zh-CN" altLang="ru-RU" dirty="0">
                <a:solidFill>
                  <a:srgbClr val="000000"/>
                </a:solidFill>
                <a:ea typeface="宋体" panose="02010600030101010101" pitchFamily="2" charset="-122"/>
              </a:rPr>
              <a:t>”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是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Apache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Hadoop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项目的子项目。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不同于一般的关系数据库，它是一个适合于非结构化数据存储的数据库。另一个不同的是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基于列的而不是基于行的模式</a:t>
            </a:r>
            <a:r>
              <a:rPr lang="zh-CN" altLang="ru-RU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2006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年发起，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2010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年升级为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Apach</a:t>
            </a:r>
            <a:r>
              <a:rPr lang="zh-CN" altLang="ru-RU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顶层</a:t>
            </a:r>
            <a:r>
              <a:rPr lang="zh-CN" altLang="ru-RU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项目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最新版本：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2.1.1</a:t>
            </a: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1.1 Hbase</a:t>
            </a:r>
            <a:r>
              <a:rPr lang="zh-CN" altLang="ru-RU" sz="2800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发展历史</a:t>
            </a:r>
          </a:p>
        </p:txBody>
      </p:sp>
    </p:spTree>
    <p:extLst>
      <p:ext uri="{BB962C8B-B14F-4D97-AF65-F5344CB8AC3E}">
        <p14:creationId xmlns:p14="http://schemas.microsoft.com/office/powerpoint/2010/main" val="408894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读写</a:t>
            </a: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过程</a:t>
            </a:r>
            <a:endParaRPr lang="en-US" altLang="zh-CN" dirty="0" smtClean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使用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存储对表的更新</a:t>
            </a: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数据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在更新时首先写入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Log(WAL log)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和内存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(MemStore)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中，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中的数据是排序的，当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累计到一定阈值时，就会创建一个新的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，</a:t>
            </a: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并且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将老的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添加到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flush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队列，由单独的线程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flush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到磁盘上，成为一个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。当系统出现意外时，可能导致内存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(MemStore)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中的数据丢失，此时使用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Log(WAL log)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来恢复</a:t>
            </a:r>
            <a:r>
              <a:rPr lang="ru-RU" altLang="zh-CN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checkpoint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之后的数据</a:t>
            </a: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5.2 </a:t>
            </a:r>
            <a:r>
              <a:rPr lang="zh-CN" altLang="ru-RU" sz="2800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读写流程</a:t>
            </a:r>
          </a:p>
        </p:txBody>
      </p:sp>
    </p:spTree>
    <p:extLst>
      <p:ext uri="{BB962C8B-B14F-4D97-AF65-F5344CB8AC3E}">
        <p14:creationId xmlns:p14="http://schemas.microsoft.com/office/powerpoint/2010/main" val="351219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读写</a:t>
            </a:r>
            <a:r>
              <a:rPr lang="zh-CN" altLang="ru-RU" dirty="0" smtClean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过程</a:t>
            </a:r>
            <a:endParaRPr lang="en-US" altLang="zh-CN" dirty="0" smtClean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是只读的，一旦创建后就不可以再修改。因此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的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更新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其实是不断追加的操作。当一个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中的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达到一定的阈值后，就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会进行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一次合并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(major compact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),</a:t>
            </a:r>
            <a:r>
              <a:rPr lang="zh-CN" altLang="en-US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合并的时候会将标记为删除的和失效的</a:t>
            </a:r>
            <a:r>
              <a:rPr lang="en-US" altLang="zh-CN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region</a:t>
            </a:r>
            <a:r>
              <a:rPr lang="zh-CN" altLang="en-US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清</a:t>
            </a:r>
            <a:r>
              <a:rPr lang="zh-CN" altLang="en-US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除掉，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将对同一个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key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的修改合并到一起，形成一个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大的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，当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的大小达到一定阈值后，又会对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进行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split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，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等分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为两个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由于对表的更新是不断追加的，处理读请求时，需要访问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中全部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的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en-US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和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，将他们按照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进行合并，由于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和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都是经过排序的，并且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StoreFile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带有内存中索引，合并的过程还是</a:t>
            </a:r>
            <a:r>
              <a:rPr lang="zh-CN" altLang="ru-RU" dirty="0" smtClean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比较</a:t>
            </a:r>
            <a:r>
              <a:rPr lang="zh-CN" altLang="ru-RU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快</a:t>
            </a:r>
            <a:r>
              <a:rPr lang="zh-CN" altLang="en-US" dirty="0">
                <a:solidFill>
                  <a:srgbClr val="000000"/>
                </a:solidFill>
                <a:latin typeface="OVPIWT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5.2 </a:t>
            </a:r>
            <a:r>
              <a:rPr lang="zh-CN" altLang="ru-RU" sz="2800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读写流程</a:t>
            </a:r>
          </a:p>
        </p:txBody>
      </p:sp>
    </p:spTree>
    <p:extLst>
      <p:ext uri="{BB962C8B-B14F-4D97-AF65-F5344CB8AC3E}">
        <p14:creationId xmlns:p14="http://schemas.microsoft.com/office/powerpoint/2010/main" val="121196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 </a:t>
            </a: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写请求处理</a:t>
            </a:r>
            <a:r>
              <a:rPr lang="zh-CN" altLang="ru-RU" dirty="0" smtClean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流程</a:t>
            </a:r>
            <a:endParaRPr lang="en-US" altLang="zh-CN" dirty="0" smtClean="0">
              <a:solidFill>
                <a:srgbClr val="000000"/>
              </a:solidFill>
              <a:latin typeface="UUGAMK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1. client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向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提交写请求</a:t>
            </a:r>
          </a:p>
          <a:p>
            <a:pPr marL="0" indent="252000">
              <a:spcBef>
                <a:spcPts val="55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 region server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找到目标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</a:p>
          <a:p>
            <a:pPr marL="0" indent="252000">
              <a:spcBef>
                <a:spcPts val="50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3. region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检查数据是否与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schema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一致</a:t>
            </a:r>
          </a:p>
          <a:p>
            <a:pPr marL="0" indent="252000">
              <a:spcBef>
                <a:spcPts val="55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4. 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如果客户端没有指定版本，则获取当前系统时间作为</a:t>
            </a:r>
            <a:r>
              <a:rPr lang="zh-CN" altLang="ru-RU" dirty="0" smtClean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数据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版本</a:t>
            </a: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5. 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将更新写入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WAL log</a:t>
            </a:r>
          </a:p>
          <a:p>
            <a:pPr marL="0" indent="252000">
              <a:spcBef>
                <a:spcPts val="55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6. 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将更新写入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Memstore</a:t>
            </a:r>
          </a:p>
          <a:p>
            <a:pPr marL="0" indent="252000">
              <a:spcBef>
                <a:spcPts val="50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7. 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判断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Memstore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的是否需要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flush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Store</a:t>
            </a:r>
            <a:r>
              <a:rPr lang="zh-CN" altLang="ru-RU" dirty="0">
                <a:solidFill>
                  <a:srgbClr val="000000"/>
                </a:solidFill>
                <a:latin typeface="PQSBKW+ËÎÌå"/>
                <a:ea typeface="宋体" panose="02010600030101010101" pitchFamily="2" charset="-122"/>
              </a:rPr>
              <a:t>文件。</a:t>
            </a: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5.2 </a:t>
            </a:r>
            <a:r>
              <a:rPr lang="zh-CN" altLang="ru-RU" sz="2800" dirty="0">
                <a:solidFill>
                  <a:srgbClr val="000000"/>
                </a:solidFill>
                <a:latin typeface="LGTKJG+ËÎÌå"/>
                <a:ea typeface="宋体" panose="02010600030101010101" pitchFamily="2" charset="-122"/>
              </a:rPr>
              <a:t>读写流程</a:t>
            </a:r>
          </a:p>
        </p:txBody>
      </p:sp>
    </p:spTree>
    <p:extLst>
      <p:ext uri="{BB962C8B-B14F-4D97-AF65-F5344CB8AC3E}">
        <p14:creationId xmlns:p14="http://schemas.microsoft.com/office/powerpoint/2010/main" val="85360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分配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规则</a:t>
            </a:r>
            <a:endParaRPr lang="zh-CN" altLang="ru-RU" sz="2400" dirty="0">
              <a:solidFill>
                <a:srgbClr val="000000"/>
              </a:solidFill>
              <a:latin typeface="PQSBKW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任何时刻，一个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只能分配给一个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。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记录了当前有哪些可用的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。以及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当前哪些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分配给了哪些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，哪些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还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没有分配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。当存在未分配的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，并且有一个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上有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可用空间时，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就给这个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发送一个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装载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请求，把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分配给这个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 smtClean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得到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请求后，就开始对此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提供服务。</a:t>
            </a: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5.3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</a:t>
            </a:r>
            <a:r>
              <a:rPr lang="zh-CN" altLang="ru-RU" sz="2800" dirty="0">
                <a:solidFill>
                  <a:srgbClr val="000000"/>
                </a:solidFill>
                <a:latin typeface="WIAEEP+ËÎÌå"/>
                <a:ea typeface="宋体" panose="02010600030101010101" pitchFamily="2" charset="-122"/>
              </a:rPr>
              <a:t>分配</a:t>
            </a:r>
          </a:p>
        </p:txBody>
      </p:sp>
    </p:spTree>
    <p:extLst>
      <p:ext uri="{BB962C8B-B14F-4D97-AF65-F5344CB8AC3E}">
        <p14:creationId xmlns:p14="http://schemas.microsoft.com/office/powerpoint/2010/main" val="173662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上线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流程</a:t>
            </a:r>
            <a:endParaRPr lang="zh-CN" altLang="ru-RU" sz="2400" dirty="0">
              <a:solidFill>
                <a:srgbClr val="000000"/>
              </a:solidFill>
              <a:latin typeface="PQSBKW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 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使用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来跟踪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状态。当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某个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region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启动时，会首先在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上的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目录下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建立代表自己的文件，并获得该文件的独占锁。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由于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订阅了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 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目录上的变更消息，当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目录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下的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文件出现新增或删除操作时，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可以得到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来自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的实时通知。因此一旦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上线</a:t>
            </a:r>
            <a:r>
              <a:rPr lang="zh-CN" altLang="ru-RU" dirty="0" smtClean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，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能马上得到消息。</a:t>
            </a: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4</a:t>
            </a: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 Server</a:t>
            </a:r>
            <a:r>
              <a:rPr lang="zh-CN" altLang="ru-RU" sz="2800" dirty="0">
                <a:solidFill>
                  <a:srgbClr val="000000"/>
                </a:solidFill>
                <a:latin typeface="DLKGPB+ËÎÌå"/>
                <a:ea typeface="宋体" panose="02010600030101010101" pitchFamily="2" charset="-122"/>
              </a:rPr>
              <a:t>上线</a:t>
            </a:r>
          </a:p>
        </p:txBody>
      </p:sp>
    </p:spTree>
    <p:extLst>
      <p:ext uri="{BB962C8B-B14F-4D97-AF65-F5344CB8AC3E}">
        <p14:creationId xmlns:p14="http://schemas.microsoft.com/office/powerpoint/2010/main" val="286645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>
                <a:solidFill>
                  <a:srgbClr val="3333CC"/>
                </a:solidFill>
                <a:latin typeface="Times New Roman" panose="02020603050405020304" pitchFamily="18" charset="0"/>
              </a:rPr>
              <a:t> 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下线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流程</a:t>
            </a:r>
            <a:endParaRPr lang="en-US" altLang="zh-CN" dirty="0" smtClean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当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下线时，它和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的会话断开，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自动释放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代表这台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的文件上的独占锁。而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不断轮询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目录下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文件的锁状态。如果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发现某个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丢失了它自己的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独占锁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,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就是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尝试去获取代表这个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的读写锁，一旦获取成功，就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可以确定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：</a:t>
            </a: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1. 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之间的网络断开了。</a:t>
            </a:r>
          </a:p>
          <a:p>
            <a:pPr marL="0" indent="252000">
              <a:spcBef>
                <a:spcPts val="1650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2. region server</a:t>
            </a:r>
            <a:r>
              <a:rPr lang="zh-CN" altLang="ru-RU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挂了</a:t>
            </a:r>
            <a:r>
              <a:rPr lang="zh-CN" altLang="ru-RU" dirty="0" smtClean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的其中一种情况发生了，无论哪种情况，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都无法继续为</a:t>
            </a:r>
            <a:r>
              <a:rPr lang="zh-CN" altLang="ru-RU" dirty="0" smtClean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它的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提供服务了，此时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会删除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目录下代表这台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的文件，并将这台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分配给其它还活着的</a:t>
            </a:r>
            <a:r>
              <a:rPr lang="en-US" altLang="zh-CN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GKRCMS+ËÎÌå"/>
                <a:ea typeface="宋体" panose="02010600030101010101" pitchFamily="2" charset="-122"/>
              </a:rPr>
              <a:t>。</a:t>
            </a: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5</a:t>
            </a: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Region Server</a:t>
            </a:r>
            <a:r>
              <a:rPr lang="zh-CN" altLang="ru-RU" sz="2800" dirty="0">
                <a:solidFill>
                  <a:srgbClr val="000000"/>
                </a:solidFill>
                <a:latin typeface="DEAKFI+ËÎÌå"/>
                <a:ea typeface="宋体" panose="02010600030101010101" pitchFamily="2" charset="-122"/>
              </a:rPr>
              <a:t>下线</a:t>
            </a:r>
          </a:p>
        </p:txBody>
      </p:sp>
    </p:spTree>
    <p:extLst>
      <p:ext uri="{BB962C8B-B14F-4D97-AF65-F5344CB8AC3E}">
        <p14:creationId xmlns:p14="http://schemas.microsoft.com/office/powerpoint/2010/main" val="261741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启动步骤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如下</a:t>
            </a:r>
            <a:endParaRPr lang="en-US" altLang="zh-CN" dirty="0" smtClean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1. 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上获取唯一一个</a:t>
            </a:r>
            <a:r>
              <a:rPr lang="zh-CN" altLang="en-US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代表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的锁，用来阻止其它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成为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JSFRQL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2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扫描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zookeeper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上的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目录，获得当前可用的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列表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JSFRQL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3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 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和每个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通信，获得当前已分配的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 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server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的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对应关系。</a:t>
            </a: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4. 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扫描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.META.region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的集合，计算得到当前还未分配的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，将</a:t>
            </a:r>
            <a:r>
              <a:rPr lang="zh-CN" altLang="ru-RU" dirty="0" smtClean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他们放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入待分配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列表。</a:t>
            </a: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GKRCMS+ËÎÌå"/>
              <a:ea typeface="宋体" panose="02010600030101010101" pitchFamily="2" charset="-122"/>
            </a:endParaRP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6</a:t>
            </a: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Master</a:t>
            </a:r>
            <a:r>
              <a:rPr lang="zh-CN" altLang="ru-RU" sz="2800" dirty="0">
                <a:solidFill>
                  <a:srgbClr val="000000"/>
                </a:solidFill>
                <a:latin typeface="JSFRQL+ËÎÌå"/>
                <a:ea typeface="宋体" panose="02010600030101010101" pitchFamily="2" charset="-122"/>
              </a:rPr>
              <a:t>上线</a:t>
            </a:r>
          </a:p>
        </p:txBody>
      </p:sp>
    </p:spTree>
    <p:extLst>
      <p:ext uri="{BB962C8B-B14F-4D97-AF65-F5344CB8AC3E}">
        <p14:creationId xmlns:p14="http://schemas.microsoft.com/office/powerpoint/2010/main" val="337286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303145"/>
            <a:ext cx="10690010" cy="5426267"/>
          </a:xfrm>
        </p:spPr>
        <p:txBody>
          <a:bodyPr/>
          <a:lstStyle/>
          <a:p>
            <a:pPr>
              <a:lnSpc>
                <a:spcPts val="2888"/>
              </a:lnSpc>
            </a:pPr>
            <a:r>
              <a:rPr lang="ru-RU" altLang="zh-CN" sz="1200" dirty="0" smtClean="0">
                <a:solidFill>
                  <a:srgbClr val="3333CC"/>
                </a:solidFill>
                <a:latin typeface="Times New Roman" panose="02020603050405020304" pitchFamily="18" charset="0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停止步骤</a:t>
            </a:r>
            <a:r>
              <a:rPr lang="zh-CN" altLang="ru-RU" dirty="0" smtClean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如下</a:t>
            </a:r>
            <a:endParaRPr lang="en-US" altLang="zh-CN" dirty="0" smtClean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zh-CN" altLang="ru-RU" dirty="0" smtClean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由于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只维护表和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的元数据，而不参与表数据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IO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的过程，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下线仅导致所有元数据的修改被冻结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无法创建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和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删除表，无法修改表 的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schema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，无法进行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的负载均衡，无法处理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上下线，无法进行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的合并，唯一例外的是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的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split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可以 正常进行，因为只有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region server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参与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，表的数据读写还可以正常进行。因此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master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下线短时间内对整个</a:t>
            </a:r>
            <a:r>
              <a:rPr lang="ru-RU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集群没有影响。</a:t>
            </a: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GKRCMS+ËÎÌå"/>
              <a:ea typeface="宋体" panose="02010600030101010101" pitchFamily="2" charset="-122"/>
            </a:endParaRP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OVPIWT+ËÎÌå"/>
              <a:ea typeface="宋体" panose="02010600030101010101" pitchFamily="2" charset="-122"/>
            </a:endParaRPr>
          </a:p>
          <a:p>
            <a:pPr marL="0" indent="252000">
              <a:lnSpc>
                <a:spcPts val="2163"/>
              </a:lnSpc>
              <a:buNone/>
            </a:pPr>
            <a:endParaRPr lang="zh-CN" altLang="ru-RU" dirty="0">
              <a:solidFill>
                <a:srgbClr val="000000"/>
              </a:solidFill>
              <a:latin typeface="LGTKJG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ru-RU" altLang="zh-CN" dirty="0" smtClean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>
              <a:lnSpc>
                <a:spcPts val="2888"/>
              </a:lnSpc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5.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7</a:t>
            </a: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Master</a:t>
            </a:r>
            <a:r>
              <a:rPr lang="zh-CN" altLang="ru-RU" sz="2800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下线</a:t>
            </a:r>
          </a:p>
        </p:txBody>
      </p:sp>
    </p:spTree>
    <p:extLst>
      <p:ext uri="{BB962C8B-B14F-4D97-AF65-F5344CB8AC3E}">
        <p14:creationId xmlns:p14="http://schemas.microsoft.com/office/powerpoint/2010/main" val="206799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1017432"/>
            <a:ext cx="10690010" cy="584056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zh-CN" altLang="en-US" b="1" dirty="0" smtClean="0">
                <a:ea typeface="宋体" panose="02010600030101010101" pitchFamily="2" charset="-122"/>
              </a:rPr>
              <a:t>   表</a:t>
            </a:r>
            <a:r>
              <a:rPr lang="zh-CN" altLang="en-US" b="1" dirty="0">
                <a:ea typeface="宋体" panose="02010600030101010101" pitchFamily="2" charset="-122"/>
              </a:rPr>
              <a:t>的管理 </a:t>
            </a:r>
            <a:endParaRPr lang="en-US" altLang="zh-CN" b="1" dirty="0"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1.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查看有哪些表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(main)&gt; </a:t>
            </a:r>
            <a:r>
              <a:rPr lang="en-US" altLang="zh-CN" dirty="0" smtClean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list</a:t>
            </a:r>
            <a:endParaRPr lang="en-US" altLang="zh-CN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2.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创建表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create &lt;table&gt;, {NAME =&gt; &lt;family&gt;, VERSIONS =&gt; &lt;VERSIONS&gt;}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例如：创建表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，有两个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family name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f1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f2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，且版本数均为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2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(main)&gt; create 't1',{NAME =&gt; 'f1', VERSIONS =&gt; 2},{NAME =&gt; 'f2', VERSIONS =&gt; 2</a:t>
            </a:r>
            <a:r>
              <a:rPr lang="en-US" altLang="zh-CN" dirty="0" smtClean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}</a:t>
            </a:r>
            <a:endParaRPr lang="en-US" altLang="zh-CN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3.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删除表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分两步：首先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disable</a:t>
            </a: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，然后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drop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例如：删除表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t1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(main)&gt; disable </a:t>
            </a:r>
            <a:r>
              <a:rPr lang="en-US" altLang="zh-CN" dirty="0" smtClean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‘t1’</a:t>
            </a:r>
            <a:endParaRPr lang="en-US" altLang="zh-CN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PLBJEH+ËÎÌå"/>
                <a:ea typeface="宋体" panose="02010600030101010101" pitchFamily="2" charset="-122"/>
              </a:rPr>
              <a:t>(main)&gt; drop 't1'</a:t>
            </a: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342900" indent="-342900">
              <a:lnSpc>
                <a:spcPts val="2400"/>
              </a:lnSpc>
              <a:buFont typeface="Wingdings" panose="05000000000000000000" pitchFamily="2" charset="2"/>
              <a:buChar char="n"/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GKRCMS+ËÎÌå"/>
              <a:ea typeface="宋体" panose="02010600030101010101" pitchFamily="2" charset="-122"/>
            </a:endParaRP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815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860270"/>
            <a:ext cx="10690010" cy="5840568"/>
          </a:xfrm>
        </p:spPr>
        <p:txBody>
          <a:bodyPr/>
          <a:lstStyle/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4.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查看表的结构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describe &lt;table&gt;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例如：查看表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的结构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describe ‘t1’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修改表结构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修改表结构必须先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disable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alter 't1', {NAME =&gt; 'f1'}, {NAME =&gt; 'f2', METHOD =&gt; 'delete'}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例如：修改表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test1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cf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TTL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为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180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天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disable 'test1'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alter 'test1',{NAME=&gt;'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body',TTL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=&gt;'15552000'},{NAME=&gt;'meta', TTL=&gt;'15552000'}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enable 'test1‘</a:t>
            </a:r>
            <a:endParaRPr lang="en-US" altLang="zh-CN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342900" indent="-342900">
              <a:lnSpc>
                <a:spcPts val="2400"/>
              </a:lnSpc>
              <a:buFont typeface="Wingdings" panose="05000000000000000000" pitchFamily="2" charset="2"/>
              <a:buChar char="n"/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GKRCMS+ËÎÌå"/>
              <a:ea typeface="宋体" panose="02010600030101010101" pitchFamily="2" charset="-122"/>
            </a:endParaRP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189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技术特点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 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大表：一个表可以有上亿行，上百万</a:t>
            </a:r>
            <a:r>
              <a:rPr lang="zh-CN" altLang="ru-RU" dirty="0" smtClean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列</a:t>
            </a:r>
            <a:endParaRPr lang="en-US" altLang="zh-CN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2 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面向列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: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面向列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的存储和权限控制，列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独立检索。</a:t>
            </a:r>
          </a:p>
          <a:p>
            <a:pPr marL="0" indent="252000">
              <a:lnSpc>
                <a:spcPts val="2888"/>
              </a:lnSpc>
              <a:spcBef>
                <a:spcPts val="1988"/>
              </a:spcBef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3 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稀疏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: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对于为空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(null)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的列，并不占用存储空间，因此，</a:t>
            </a:r>
            <a:r>
              <a:rPr lang="zh-CN" altLang="ru-RU" dirty="0" smtClean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表可以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设计</a:t>
            </a:r>
            <a:r>
              <a:rPr lang="zh-CN" altLang="en-US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得</a:t>
            </a:r>
            <a:r>
              <a:rPr lang="zh-CN" altLang="ru-RU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非常稀疏。</a:t>
            </a:r>
          </a:p>
          <a:p>
            <a:pPr marL="0" indent="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1.2 Hbase</a:t>
            </a:r>
            <a:r>
              <a:rPr lang="zh-CN" altLang="ru-RU" sz="2800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技术特点</a:t>
            </a:r>
          </a:p>
        </p:txBody>
      </p:sp>
    </p:spTree>
    <p:extLst>
      <p:ext uri="{BB962C8B-B14F-4D97-AF65-F5344CB8AC3E}">
        <p14:creationId xmlns:p14="http://schemas.microsoft.com/office/powerpoint/2010/main" val="196366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860270"/>
            <a:ext cx="10690010" cy="5997730"/>
          </a:xfrm>
        </p:spPr>
        <p:txBody>
          <a:bodyPr/>
          <a:lstStyle/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b="1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表数据的增删改</a:t>
            </a:r>
            <a:r>
              <a:rPr lang="zh-CN" altLang="en-US" b="1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查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添加数据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put &lt;table&gt;,&lt;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family:column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&gt;,&lt;value&gt;,&lt;timestamp&gt;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例如：给表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的添加一行记录：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是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rowkey001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 name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column name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col1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value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value01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timestamp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：系统默认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put 't1','rowkey001','f1:col1','value01'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用法比较单一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。</a:t>
            </a: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2.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查询数据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）查询某行记录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get &lt;table&gt;,&lt;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&gt;,[&lt;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family:column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&gt;,....]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例如：查询表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rowkey001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中的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下的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col1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的值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get 't1','rowkey001', 'f1:col1'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或者：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get 't1','rowkey001', {COLUMN=&gt;'f1:col1'}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endParaRPr lang="en-US" altLang="zh-CN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en-US" altLang="zh-CN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>
              <a:lnSpc>
                <a:spcPts val="2400"/>
              </a:lnSpc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342900" indent="-342900">
              <a:lnSpc>
                <a:spcPts val="2400"/>
              </a:lnSpc>
              <a:buFont typeface="Wingdings" panose="05000000000000000000" pitchFamily="2" charset="2"/>
              <a:buChar char="n"/>
              <a:defRPr/>
            </a:pPr>
            <a:endParaRPr lang="zh-CN" altLang="ru-RU" sz="16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PLBJEH+ËÎÌå"/>
              <a:ea typeface="宋体" panose="02010600030101010101" pitchFamily="2" charset="-122"/>
            </a:endParaRPr>
          </a:p>
          <a:p>
            <a:pPr marL="0" indent="252000">
              <a:lnSpc>
                <a:spcPts val="2413"/>
              </a:lnSpc>
              <a:buNone/>
            </a:pPr>
            <a:endParaRPr lang="zh-CN" altLang="ru-RU" dirty="0">
              <a:solidFill>
                <a:srgbClr val="000000"/>
              </a:solidFill>
              <a:latin typeface="GKRCMS+ËÎÌå"/>
              <a:ea typeface="宋体" panose="02010600030101010101" pitchFamily="2" charset="-122"/>
            </a:endParaRPr>
          </a:p>
          <a:p>
            <a:pPr marL="0" indent="0">
              <a:lnSpc>
                <a:spcPts val="2413"/>
              </a:lnSpc>
              <a:spcBef>
                <a:spcPts val="1650"/>
              </a:spcBef>
              <a:buNone/>
            </a:pPr>
            <a:endParaRPr lang="zh-CN" altLang="ru-RU" dirty="0">
              <a:solidFill>
                <a:srgbClr val="000000"/>
              </a:solidFill>
              <a:latin typeface="DEAKFI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LKGPB+ËÎÌå"/>
              <a:ea typeface="宋体" panose="02010600030101010101" pitchFamily="2" charset="-122"/>
            </a:endParaRPr>
          </a:p>
          <a:p>
            <a:pPr marL="0" indent="25200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WIAEEP+ËÎÌå"/>
              <a:ea typeface="宋体" panose="02010600030101010101" pitchFamily="2" charset="-122"/>
            </a:endParaRPr>
          </a:p>
          <a:p>
            <a:pPr marL="0" indent="0">
              <a:lnSpc>
                <a:spcPts val="2888"/>
              </a:lnSpc>
              <a:buNone/>
            </a:pPr>
            <a:endParaRPr lang="zh-CN" altLang="ru-RU" dirty="0">
              <a:solidFill>
                <a:srgbClr val="000000"/>
              </a:solidFill>
              <a:latin typeface="DTSVJT+ËÎÌå"/>
              <a:ea typeface="宋体" panose="02010600030101010101" pitchFamily="2" charset="-122"/>
            </a:endParaRPr>
          </a:p>
          <a:p>
            <a:pPr marL="0" indent="0">
              <a:lnSpc>
                <a:spcPts val="2400"/>
              </a:lnSpc>
              <a:buNone/>
            </a:pP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209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860270"/>
            <a:ext cx="10690010" cy="5997730"/>
          </a:xfrm>
        </p:spPr>
        <p:txBody>
          <a:bodyPr/>
          <a:lstStyle/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b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）扫描表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scan &lt;table&gt;, {COLUMNS =&gt; [ 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family:column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&gt;,.... ], LIMIT =&gt; 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num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例如：扫描表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的前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条数据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scan 't1',{LIMIT=&gt;5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}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）查询表中的数据行数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count &lt;table&gt;, {INTERVAL =&gt; 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intervalNum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, CACHE =&gt; 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cacheNum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INTERVAL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设置多少行显示一次及对应的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，默认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1000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；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CACHE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每次去取的缓存区大小，默认是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10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，调整该参数可提高查询速度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例如，查询表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中的行数，每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100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条显示一次，缓存区为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500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count 't1', {INTERVAL =&gt; 100, CACHE =&gt; 500}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3.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删除数据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 )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删除行中的某个列值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delete &lt;table&gt;, 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  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family:column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 , &lt;timestamp&gt;,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必须指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54863" y="207964"/>
            <a:ext cx="10515600" cy="652306"/>
          </a:xfrm>
        </p:spPr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768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860270"/>
            <a:ext cx="10690010" cy="5997730"/>
          </a:xfrm>
        </p:spPr>
        <p:txBody>
          <a:bodyPr/>
          <a:lstStyle/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定列名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例如：删除表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rowkey001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中的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f1:col1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delete 't1','rowkey001','f1:col1'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注：将删除该行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f1:col1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列所有版本的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数据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b )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删除行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deleteall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&lt;table&gt;, 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&gt;,  &lt;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family:column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&gt; , &lt;timestamp&gt;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，可以不指定列名，删除整行数据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例如：删除表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，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rowkey001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deleteall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‘t1’,‘rowkey001</a:t>
            </a:r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’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）删除表中的所有数据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 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truncate &lt;table&gt;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其具体过程是：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disable table -&gt; drop table -&gt; create table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例如：删除表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的所有数据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truncate 't1'</a:t>
            </a: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54863" y="207964"/>
            <a:ext cx="10515600" cy="652306"/>
          </a:xfrm>
        </p:spPr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687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467658" y="860270"/>
            <a:ext cx="10690010" cy="5997730"/>
          </a:xfrm>
        </p:spPr>
        <p:txBody>
          <a:bodyPr/>
          <a:lstStyle/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4.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修改操作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）添加列族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alter &lt;table&gt;,&lt;family&gt;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例如：给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表添加一个列族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cf2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alter 't1','cf2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‘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b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）修改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VERSIONS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alter &lt;table&gt;,NAME=&gt;&lt;family&gt;,attribute=&gt;</a:t>
            </a: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new_value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 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例如：修改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表的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cf1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列族的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VERSIONS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值为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 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alter 't1',NAME=&gt;'cf1',VERSIONS=&gt;</a:t>
            </a:r>
            <a:r>
              <a:rPr lang="en-US" altLang="zh-CN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5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）删除列族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语法：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alter &lt;table&gt;,'delete'=&gt;&lt;family&gt;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# 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例如：删除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t1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表的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cf1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列族</a:t>
            </a:r>
          </a:p>
          <a:p>
            <a:pPr marL="0" indent="252000">
              <a:lnSpc>
                <a:spcPts val="2400"/>
              </a:lnSpc>
              <a:buNone/>
              <a:defRPr/>
            </a:pPr>
            <a:r>
              <a:rPr lang="en-US" altLang="zh-CN" dirty="0" err="1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hbase</a:t>
            </a:r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(main)&gt; alter 't1','delete'=&gt;'cf1'</a:t>
            </a:r>
            <a:endParaRPr lang="zh-CN" altLang="en-US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54863" y="207964"/>
            <a:ext cx="10515600" cy="652306"/>
          </a:xfrm>
        </p:spPr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第六章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en-US" altLang="zh-CN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 Shell 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基本用法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232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8982760" y="142061"/>
            <a:ext cx="2953788" cy="1110623"/>
          </a:xfrm>
          <a:prstGeom prst="rect">
            <a:avLst/>
          </a:prstGeom>
        </p:spPr>
      </p:pic>
      <p:sp>
        <p:nvSpPr>
          <p:cNvPr id="5" name="标题 2">
            <a:extLst>
              <a:ext uri="{FF2B5EF4-FFF2-40B4-BE49-F238E27FC236}">
                <a16:creationId xmlns:a16="http://schemas.microsoft.com/office/drawing/2014/main" id="{EB8F01A9-748C-CC40-BD1B-1DEEC10F1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430" y="2896294"/>
            <a:ext cx="5541137" cy="1073822"/>
          </a:xfrm>
        </p:spPr>
        <p:txBody>
          <a:bodyPr>
            <a:noAutofit/>
          </a:bodyPr>
          <a:lstStyle/>
          <a:p>
            <a:pPr lvl="1" algn="ctr"/>
            <a:r>
              <a:rPr lang="en-US" altLang="zh-CN" sz="5400" b="1" dirty="0" smtClean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Thank you</a:t>
            </a:r>
            <a:endParaRPr lang="en-US" altLang="zh-CN" sz="5400" b="1" dirty="0">
              <a:solidFill>
                <a:schemeClr val="bg1"/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en-US" altLang="zh-CN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1.</a:t>
            </a:r>
            <a:r>
              <a:rPr lang="zh-CN" altLang="en-US" dirty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表存储结构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r>
              <a:rPr lang="en-US" altLang="zh-CN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2.Row key</a:t>
            </a:r>
          </a:p>
          <a:p>
            <a:r>
              <a:rPr lang="en-US" altLang="zh-CN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3.Columns family</a:t>
            </a:r>
          </a:p>
          <a:p>
            <a:r>
              <a:rPr lang="en-US" altLang="zh-CN" dirty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4.Time Stamp</a:t>
            </a:r>
          </a:p>
          <a:p>
            <a:r>
              <a:rPr lang="en-US" altLang="zh-CN" dirty="0" smtClean="0">
                <a:solidFill>
                  <a:srgbClr val="000000"/>
                </a:solidFill>
                <a:latin typeface="TLBIDF+ËÎÌå"/>
                <a:ea typeface="宋体" panose="02010600030101010101" pitchFamily="2" charset="-122"/>
              </a:rPr>
              <a:t>5.Cell</a:t>
            </a: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第二章 </a:t>
            </a:r>
            <a:r>
              <a:rPr lang="en-US" altLang="zh-CN" sz="2800" dirty="0" err="1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Hbase</a:t>
            </a:r>
            <a:r>
              <a:rPr lang="zh-CN" altLang="en-US" sz="2800" dirty="0">
                <a:solidFill>
                  <a:srgbClr val="000000"/>
                </a:solidFill>
                <a:latin typeface="Tahoma" panose="020B0604030504040204" pitchFamily="34" charset="0"/>
                <a:ea typeface="宋体" panose="02010600030101010101" pitchFamily="2" charset="-122"/>
              </a:rPr>
              <a:t>逻辑视图</a:t>
            </a:r>
            <a:endParaRPr lang="zh-CN" altLang="ru-RU" sz="2800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23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en-US" dirty="0" smtClean="0">
                <a:solidFill>
                  <a:srgbClr val="000000"/>
                </a:solidFill>
                <a:latin typeface="RFUPGA+ËÎÌå"/>
                <a:ea typeface="宋体" panose="02010600030101010101" pitchFamily="2" charset="-122"/>
              </a:rPr>
              <a:t>示例</a:t>
            </a:r>
            <a:endParaRPr lang="en-US" altLang="zh-CN" dirty="0" smtClean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2.1 </a:t>
            </a:r>
            <a:r>
              <a:rPr lang="zh-CN" altLang="ru-RU" sz="2800" dirty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表存储结构</a:t>
            </a:r>
          </a:p>
        </p:txBody>
      </p:sp>
      <p:pic>
        <p:nvPicPr>
          <p:cNvPr id="4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1905001"/>
            <a:ext cx="8424863" cy="289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object 5"/>
          <p:cNvSpPr>
            <a:spLocks noChangeArrowheads="1"/>
          </p:cNvSpPr>
          <p:nvPr/>
        </p:nvSpPr>
        <p:spPr bwMode="auto">
          <a:xfrm>
            <a:off x="949325" y="5332413"/>
            <a:ext cx="9345558" cy="1052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ts val="2413"/>
              </a:lnSpc>
            </a:pPr>
            <a:r>
              <a:rPr lang="ru-RU" altLang="zh-CN" sz="2000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sz="2000" dirty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以表的形式存储数据。表</a:t>
            </a:r>
            <a:r>
              <a:rPr lang="zh-CN" altLang="en-US" sz="2000" dirty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由</a:t>
            </a:r>
            <a:r>
              <a:rPr lang="zh-CN" altLang="ru-RU" sz="2000" dirty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行和列组成。列</a:t>
            </a:r>
            <a:r>
              <a:rPr lang="zh-CN" altLang="ru-RU" sz="2000" dirty="0" smtClean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族</a:t>
            </a:r>
            <a:r>
              <a:rPr lang="ru-RU" altLang="zh-CN" sz="2000" dirty="0" smtClean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en-US" altLang="zh-CN" sz="2000" dirty="0" smtClean="0">
                <a:solidFill>
                  <a:srgbClr val="000000"/>
                </a:solidFill>
                <a:latin typeface="Tahoma" panose="020B0604030504040204" pitchFamily="34" charset="0"/>
              </a:rPr>
              <a:t>column </a:t>
            </a:r>
            <a:r>
              <a:rPr lang="ru-RU" altLang="zh-CN" sz="2000" dirty="0" smtClean="0">
                <a:solidFill>
                  <a:srgbClr val="000000"/>
                </a:solidFill>
                <a:latin typeface="Tahoma" panose="020B0604030504040204" pitchFamily="34" charset="0"/>
              </a:rPr>
              <a:t>family)</a:t>
            </a:r>
            <a:r>
              <a:rPr lang="zh-CN" altLang="en-US" sz="2000" dirty="0" smtClean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可以包含</a:t>
            </a:r>
            <a:r>
              <a:rPr lang="zh-CN" altLang="ru-RU" sz="2000" dirty="0" smtClean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若干</a:t>
            </a:r>
            <a:r>
              <a:rPr lang="zh-CN" altLang="ru-RU" sz="2000" dirty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个</a:t>
            </a:r>
            <a:r>
              <a:rPr lang="zh-CN" altLang="ru-RU" sz="2000" dirty="0" smtClean="0">
                <a:solidFill>
                  <a:srgbClr val="000000"/>
                </a:solidFill>
                <a:latin typeface="TMWUDG+ËÎÌå"/>
                <a:ea typeface="宋体" panose="02010600030101010101" pitchFamily="2" charset="-122"/>
              </a:rPr>
              <a:t>列</a:t>
            </a:r>
            <a:endParaRPr lang="ru-RU" altLang="zh-CN" sz="2000" dirty="0">
              <a:solidFill>
                <a:srgbClr val="000000"/>
              </a:solidFill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506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54863" y="1165226"/>
            <a:ext cx="10690010" cy="5307012"/>
          </a:xfrm>
        </p:spPr>
        <p:txBody>
          <a:bodyPr/>
          <a:lstStyle/>
          <a:p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Key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lnSpc>
                <a:spcPts val="1925"/>
              </a:lnSpc>
              <a:buNone/>
            </a:pP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nosql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数据库一样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,row 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是用来检索记录的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主键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。访问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 table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中的行，只有三种方式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：</a:t>
            </a:r>
            <a:endParaRPr lang="en-US" altLang="zh-CN" dirty="0" smtClean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252000">
              <a:lnSpc>
                <a:spcPts val="1925"/>
              </a:lnSpc>
              <a:buNone/>
            </a:pPr>
            <a:endParaRPr lang="zh-CN" altLang="ru-RU" dirty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252000">
              <a:lnSpc>
                <a:spcPts val="1925"/>
              </a:lnSpc>
              <a:spcBef>
                <a:spcPts val="1375"/>
              </a:spcBef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1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.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通过单个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访问</a:t>
            </a:r>
            <a:endParaRPr lang="en-US" altLang="zh-CN" dirty="0" smtClean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252000">
              <a:lnSpc>
                <a:spcPts val="1925"/>
              </a:lnSpc>
              <a:spcBef>
                <a:spcPts val="1375"/>
              </a:spcBef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2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.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通过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的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range</a:t>
            </a: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252000">
              <a:lnSpc>
                <a:spcPts val="1925"/>
              </a:lnSpc>
              <a:spcBef>
                <a:spcPts val="1375"/>
              </a:spcBef>
              <a:buNone/>
            </a:pP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3</a:t>
            </a:r>
            <a:r>
              <a:rPr lang="en-US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.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 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全表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扫描</a:t>
            </a:r>
            <a:endParaRPr lang="en-US" altLang="zh-CN" dirty="0" smtClean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252000">
              <a:lnSpc>
                <a:spcPts val="1925"/>
              </a:lnSpc>
              <a:spcBef>
                <a:spcPts val="1375"/>
              </a:spcBef>
              <a:buNone/>
            </a:pPr>
            <a:endParaRPr lang="zh-CN" altLang="ru-RU" dirty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行键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(Row key)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可以是任意字符串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最大长度是</a:t>
            </a:r>
            <a:r>
              <a:rPr lang="zh-CN" altLang="ru-RU" dirty="0" smtClean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64KB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，实际应用中长度一般为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10-100bytes)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，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在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内部，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保存为字节数组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。存储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时，数据按照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 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的字典序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(byte order)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排序存储。设计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key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时，要充分</a:t>
            </a:r>
            <a:r>
              <a:rPr lang="zh-CN" altLang="en-US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利用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排序存储</a:t>
            </a:r>
            <a:r>
              <a:rPr lang="zh-CN" altLang="ru-RU" dirty="0" smtClean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这个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特性，将经常一起读取的行存储放到一起。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DWFFJM+ËÎÌå"/>
                <a:ea typeface="宋体" panose="02010600030101010101" pitchFamily="2" charset="-122"/>
              </a:rPr>
              <a:t>位置相关性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endParaRPr lang="ru-RU" altLang="zh-CN" dirty="0">
              <a:solidFill>
                <a:srgbClr val="000000"/>
              </a:solidFill>
              <a:latin typeface="Tahoma" panose="020B0604030504040204" pitchFamily="34" charset="0"/>
            </a:endParaRPr>
          </a:p>
          <a:p>
            <a:pPr marL="0" indent="0">
              <a:lnSpc>
                <a:spcPts val="1925"/>
              </a:lnSpc>
              <a:spcBef>
                <a:spcPts val="1375"/>
              </a:spcBef>
              <a:buNone/>
            </a:pPr>
            <a:endParaRPr lang="zh-CN" altLang="ru-RU" dirty="0">
              <a:solidFill>
                <a:srgbClr val="000000"/>
              </a:solidFill>
              <a:latin typeface="DWFFJM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2.2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Row key</a:t>
            </a:r>
          </a:p>
        </p:txBody>
      </p:sp>
    </p:spTree>
    <p:extLst>
      <p:ext uri="{BB962C8B-B14F-4D97-AF65-F5344CB8AC3E}">
        <p14:creationId xmlns:p14="http://schemas.microsoft.com/office/powerpoint/2010/main" val="2743132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列簇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表中的每个列，都归属</a:t>
            </a:r>
            <a:r>
              <a:rPr lang="zh-CN" altLang="en-US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于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某个列族。列族是表的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schema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的</a:t>
            </a:r>
            <a:r>
              <a:rPr lang="zh-CN" altLang="ru-RU" dirty="0" smtClean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一部分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而列不是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，必须在使用表之前定义。列名都以列族作为前缀。</a:t>
            </a:r>
            <a:r>
              <a:rPr lang="zh-CN" altLang="ru-RU" dirty="0" smtClean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例如</a:t>
            </a:r>
            <a:r>
              <a:rPr lang="ru-RU" altLang="zh-CN" dirty="0" smtClean="0">
                <a:solidFill>
                  <a:srgbClr val="000000"/>
                </a:solidFill>
                <a:latin typeface="Tahoma" panose="020B0604030504040204" pitchFamily="34" charset="0"/>
              </a:rPr>
              <a:t>courses:history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courses:math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都属于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courses </a:t>
            </a: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这个列族。</a:t>
            </a:r>
          </a:p>
          <a:p>
            <a:pPr marL="0" indent="252000">
              <a:buNone/>
            </a:pPr>
            <a:r>
              <a:rPr lang="zh-CN" altLang="ru-RU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访问控制、磁盘和内存的使用统计都是在列族层面进行的</a:t>
            </a:r>
            <a:r>
              <a:rPr lang="zh-CN" altLang="ru-RU" dirty="0" smtClean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。</a:t>
            </a:r>
            <a:endParaRPr lang="en-US" altLang="zh-CN" dirty="0" smtClean="0">
              <a:solidFill>
                <a:srgbClr val="000000"/>
              </a:solidFill>
              <a:latin typeface="KLFIES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en-US" altLang="zh-CN" dirty="0" err="1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Hbase</a:t>
            </a:r>
            <a:r>
              <a:rPr lang="zh-CN" altLang="en-US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官方文档中写明，目前列族数量最优不超过</a:t>
            </a:r>
            <a:r>
              <a:rPr lang="en-US" altLang="zh-CN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个</a:t>
            </a:r>
            <a:r>
              <a:rPr lang="zh-CN" altLang="en-US" dirty="0" smtClean="0">
                <a:solidFill>
                  <a:srgbClr val="000000"/>
                </a:solidFill>
                <a:latin typeface="KLFIES+ËÎÌå"/>
                <a:ea typeface="宋体" panose="02010600030101010101" pitchFamily="2" charset="-122"/>
              </a:rPr>
              <a:t>。</a:t>
            </a:r>
            <a:endParaRPr lang="zh-CN" altLang="ru-RU" dirty="0">
              <a:solidFill>
                <a:srgbClr val="000000"/>
              </a:solidFill>
              <a:latin typeface="KLFIES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2.3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Columns Family</a:t>
            </a:r>
          </a:p>
        </p:txBody>
      </p:sp>
    </p:spTree>
    <p:extLst>
      <p:ext uri="{BB962C8B-B14F-4D97-AF65-F5344CB8AC3E}">
        <p14:creationId xmlns:p14="http://schemas.microsoft.com/office/powerpoint/2010/main" val="3728861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2"/>
          </p:nvPr>
        </p:nvSpPr>
        <p:spPr>
          <a:xfrm>
            <a:off x="564144" y="1231709"/>
            <a:ext cx="10690010" cy="4799440"/>
          </a:xfrm>
        </p:spPr>
        <p:txBody>
          <a:bodyPr/>
          <a:lstStyle/>
          <a:p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时间戳</a:t>
            </a:r>
            <a:endParaRPr lang="en-US" altLang="zh-CN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pPr marL="0" indent="252000">
              <a:buNone/>
            </a:pP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 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中通过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row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columns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确定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的一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个存贮单元称为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cell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。每个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cell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都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保存着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同一份数据的多个版本。版本通过时间戳来索引。时间戳的类型是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64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位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整型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。时间戳可以由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hbase(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在数据写入时自动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赋值，此时时间戳是精确到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毫秒的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当前系统时间。时间戳也可以显式赋值。如果应用程序要避免数据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版本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冲突，就必须自己生成具有唯一性的时间戳。每个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cell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中，不同版本的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数据按照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时间倒序排序，即最新的数据排在最前面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。为了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避免数据存在过多版本造成的的管理</a:t>
            </a:r>
            <a:r>
              <a:rPr lang="zh-CN" altLang="ru-RU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(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包括存贮和索引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)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负担，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hbase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提供了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两种数据版本回收方式。一是保存数据的最后</a:t>
            </a:r>
            <a:r>
              <a:rPr lang="ru-RU" altLang="zh-CN" dirty="0">
                <a:solidFill>
                  <a:srgbClr val="000000"/>
                </a:solidFill>
                <a:latin typeface="Tahoma" panose="020B0604030504040204" pitchFamily="34" charset="0"/>
              </a:rPr>
              <a:t>n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个版本，二是保存最近</a:t>
            </a:r>
            <a:r>
              <a:rPr lang="zh-CN" altLang="ru-RU" dirty="0" smtClean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一段时间</a:t>
            </a:r>
            <a:r>
              <a:rPr lang="zh-CN" altLang="ru-RU" dirty="0">
                <a:solidFill>
                  <a:srgbClr val="000000"/>
                </a:solidFill>
                <a:latin typeface="EUNJTV+ËÎÌå"/>
                <a:ea typeface="宋体" panose="02010600030101010101" pitchFamily="2" charset="-122"/>
              </a:rPr>
              <a:t>内的版本（比如最近七天）。</a:t>
            </a:r>
          </a:p>
          <a:p>
            <a:pPr marL="0" indent="0">
              <a:buNone/>
            </a:pPr>
            <a:endParaRPr lang="zh-CN" altLang="ru-RU" dirty="0" smtClean="0">
              <a:solidFill>
                <a:srgbClr val="000000"/>
              </a:solidFill>
              <a:latin typeface="TLBIDF+ËÎÌå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zh-CN" altLang="ru-RU" dirty="0">
              <a:solidFill>
                <a:srgbClr val="000000"/>
              </a:solidFill>
              <a:latin typeface="RFUPGA+ËÎÌå"/>
              <a:ea typeface="宋体" panose="02010600030101010101" pitchFamily="2" charset="-122"/>
            </a:endParaRPr>
          </a:p>
          <a:p>
            <a:endParaRPr lang="en-US" altLang="zh-CN" dirty="0">
              <a:latin typeface="+mj-ea"/>
              <a:ea typeface="+mj-ea"/>
              <a:cs typeface="Vrinda" panose="020B0502040204020203" pitchFamily="34" charset="0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4338"/>
              </a:lnSpc>
            </a:pPr>
            <a:r>
              <a:rPr lang="ru-RU" altLang="zh-CN" sz="2800" dirty="0">
                <a:solidFill>
                  <a:srgbClr val="000000"/>
                </a:solidFill>
                <a:latin typeface="Tahoma" panose="020B0604030504040204" pitchFamily="34" charset="0"/>
              </a:rPr>
              <a:t>2.4 </a:t>
            </a:r>
            <a:r>
              <a:rPr lang="ru-RU" altLang="zh-CN" sz="2800" dirty="0">
                <a:solidFill>
                  <a:srgbClr val="000000"/>
                </a:solidFill>
                <a:latin typeface="Times New Roman" panose="02020603050405020304" pitchFamily="18" charset="0"/>
              </a:rPr>
              <a:t>Time Stamp</a:t>
            </a:r>
          </a:p>
        </p:txBody>
      </p:sp>
    </p:spTree>
    <p:extLst>
      <p:ext uri="{BB962C8B-B14F-4D97-AF65-F5344CB8AC3E}">
        <p14:creationId xmlns:p14="http://schemas.microsoft.com/office/powerpoint/2010/main" val="2197897721"/>
      </p:ext>
    </p:extLst>
  </p:cSld>
  <p:clrMapOvr>
    <a:masterClrMapping/>
  </p:clrMapOvr>
</p:sld>
</file>

<file path=ppt/theme/theme1.xml><?xml version="1.0" encoding="utf-8"?>
<a:theme xmlns:a="http://schemas.openxmlformats.org/drawingml/2006/main" name="背景1​​">
  <a:themeElements>
    <a:clrScheme name="自定义 34">
      <a:dk1>
        <a:sysClr val="windowText" lastClr="000000"/>
      </a:dk1>
      <a:lt1>
        <a:sysClr val="window" lastClr="FFFFFF"/>
      </a:lt1>
      <a:dk2>
        <a:srgbClr val="3072F3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自定义 3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自定义 3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F6A00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自定义 3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B9A9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自定义设计方案">
  <a:themeElements>
    <a:clrScheme name="自定义 3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E97F6"/>
      </a:accent1>
      <a:accent2>
        <a:srgbClr val="009F8A"/>
      </a:accent2>
      <a:accent3>
        <a:srgbClr val="FE457F"/>
      </a:accent3>
      <a:accent4>
        <a:srgbClr val="E21D2F"/>
      </a:accent4>
      <a:accent5>
        <a:srgbClr val="F25A0A"/>
      </a:accent5>
      <a:accent6>
        <a:srgbClr val="62626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14308</TotalTime>
  <Words>3519</Words>
  <Application>Microsoft Office PowerPoint</Application>
  <PresentationFormat>宽屏</PresentationFormat>
  <Paragraphs>423</Paragraphs>
  <Slides>44</Slides>
  <Notes>43</Notes>
  <HiddenSlides>0</HiddenSlides>
  <MMClips>0</MMClips>
  <ScaleCrop>false</ScaleCrop>
  <HeadingPairs>
    <vt:vector size="6" baseType="variant">
      <vt:variant>
        <vt:lpstr>已用的字体</vt:lpstr>
      </vt:variant>
      <vt:variant>
        <vt:i4>40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44</vt:i4>
      </vt:variant>
    </vt:vector>
  </HeadingPairs>
  <TitlesOfParts>
    <vt:vector size="89" baseType="lpstr">
      <vt:lpstr>Adobe Hebrew</vt:lpstr>
      <vt:lpstr>Arial Hebrew</vt:lpstr>
      <vt:lpstr>ArialMT</vt:lpstr>
      <vt:lpstr>AROVJK+ËÎÌå</vt:lpstr>
      <vt:lpstr>BUQJGC+ËÎÌå</vt:lpstr>
      <vt:lpstr>DEAKFI+ËÎÌå</vt:lpstr>
      <vt:lpstr>DLKGPB+ËÎÌå</vt:lpstr>
      <vt:lpstr>DTSVJT+ËÎÌå</vt:lpstr>
      <vt:lpstr>DWFFJM+ËÎÌå</vt:lpstr>
      <vt:lpstr>EUNJTV+ËÎÌå</vt:lpstr>
      <vt:lpstr>GKRCMS+ËÎÌå</vt:lpstr>
      <vt:lpstr>Helvetica Neue</vt:lpstr>
      <vt:lpstr>HJKIFO+ËÎÌå</vt:lpstr>
      <vt:lpstr>JSFRQL+ËÎÌå</vt:lpstr>
      <vt:lpstr>KLFIES+ËÎÌå</vt:lpstr>
      <vt:lpstr>LGTKJG+ËÎÌå</vt:lpstr>
      <vt:lpstr>MKBJRG+ËÎÌå</vt:lpstr>
      <vt:lpstr>ORHEOA+ËÎÌå</vt:lpstr>
      <vt:lpstr>OVPIWT+ËÎÌå</vt:lpstr>
      <vt:lpstr>PLBJEH+ËÎÌå</vt:lpstr>
      <vt:lpstr>PQSBKW+ËÎÌå</vt:lpstr>
      <vt:lpstr>QMAEGC+ËÎÌå</vt:lpstr>
      <vt:lpstr>RFUPGA+ËÎÌå</vt:lpstr>
      <vt:lpstr>TLBIDF+ËÎÌå</vt:lpstr>
      <vt:lpstr>TMWUDG+ËÎÌå</vt:lpstr>
      <vt:lpstr>UKHEWC+ËÎÌå</vt:lpstr>
      <vt:lpstr>UUGAMK+ËÎÌå</vt:lpstr>
      <vt:lpstr>Vrinda</vt:lpstr>
      <vt:lpstr>WIAEEP+ËÎÌå</vt:lpstr>
      <vt:lpstr>等线</vt:lpstr>
      <vt:lpstr>等线 Light</vt:lpstr>
      <vt:lpstr>SimHei</vt:lpstr>
      <vt:lpstr>SimHei</vt:lpstr>
      <vt:lpstr>宋体</vt:lpstr>
      <vt:lpstr>微软雅黑</vt:lpstr>
      <vt:lpstr>Arial</vt:lpstr>
      <vt:lpstr>Arial Black</vt:lpstr>
      <vt:lpstr>Tahoma</vt:lpstr>
      <vt:lpstr>Times New Roman</vt:lpstr>
      <vt:lpstr>Wingdings</vt:lpstr>
      <vt:lpstr>背景1​​</vt:lpstr>
      <vt:lpstr>自定义设计方案</vt:lpstr>
      <vt:lpstr>1_自定义设计方案</vt:lpstr>
      <vt:lpstr>2_自定义设计方案</vt:lpstr>
      <vt:lpstr>3_自定义设计方案</vt:lpstr>
      <vt:lpstr>PowerPoint 演示文稿</vt:lpstr>
      <vt:lpstr>第一章 Hbase概述</vt:lpstr>
      <vt:lpstr>1.1 Hbase发展历史</vt:lpstr>
      <vt:lpstr>1.2 Hbase技术特点</vt:lpstr>
      <vt:lpstr>第二章 Hbase逻辑视图</vt:lpstr>
      <vt:lpstr>2.1 表存储结构</vt:lpstr>
      <vt:lpstr>2.2 Row key</vt:lpstr>
      <vt:lpstr>2.3 Columns Family</vt:lpstr>
      <vt:lpstr>2.4 Time Stamp</vt:lpstr>
      <vt:lpstr>2.5 Cell</vt:lpstr>
      <vt:lpstr>第三章 Hbase物理存储</vt:lpstr>
      <vt:lpstr>3.1 HBase架构及基本组件</vt:lpstr>
      <vt:lpstr>3.2 HTable</vt:lpstr>
      <vt:lpstr>3.3 HRegion</vt:lpstr>
      <vt:lpstr>3.3 HRegion</vt:lpstr>
      <vt:lpstr>3.4 Store</vt:lpstr>
      <vt:lpstr>3.5 HFile</vt:lpstr>
      <vt:lpstr>3.5 HFile</vt:lpstr>
      <vt:lpstr>3.6 HLog</vt:lpstr>
      <vt:lpstr>第四章 Hbase系统结构</vt:lpstr>
      <vt:lpstr>4.1 物理部署</vt:lpstr>
      <vt:lpstr>4.2 逻辑架构</vt:lpstr>
      <vt:lpstr>4.3 Client</vt:lpstr>
      <vt:lpstr>4.4 Zookeeper</vt:lpstr>
      <vt:lpstr>4.5 Master</vt:lpstr>
      <vt:lpstr>4.6 Region Server</vt:lpstr>
      <vt:lpstr>第五章 Hbase关键流程/算法</vt:lpstr>
      <vt:lpstr>5.1 Region定位</vt:lpstr>
      <vt:lpstr>5.1 Region定位</vt:lpstr>
      <vt:lpstr>5.2 读写流程</vt:lpstr>
      <vt:lpstr>5.2 读写流程</vt:lpstr>
      <vt:lpstr>5.2 读写流程</vt:lpstr>
      <vt:lpstr>5.3 Region分配</vt:lpstr>
      <vt:lpstr>5.4 Region Server上线</vt:lpstr>
      <vt:lpstr>5.5 Region Server下线</vt:lpstr>
      <vt:lpstr>5.6 Master上线</vt:lpstr>
      <vt:lpstr>5.7 Master下线</vt:lpstr>
      <vt:lpstr>第六章 Hbase Shell 基本用法</vt:lpstr>
      <vt:lpstr>第六章 Hbase Shell 基本用法</vt:lpstr>
      <vt:lpstr>第六章 Hbase Shell 基本用法</vt:lpstr>
      <vt:lpstr>第六章 Hbase Shell 基本用法</vt:lpstr>
      <vt:lpstr>第六章 Hbase Shell 基本用法</vt:lpstr>
      <vt:lpstr>第六章 Hbase Shell 基本用法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史正义</cp:lastModifiedBy>
  <cp:revision>979</cp:revision>
  <dcterms:created xsi:type="dcterms:W3CDTF">2018-05-22T04:27:00Z</dcterms:created>
  <dcterms:modified xsi:type="dcterms:W3CDTF">2019-01-08T08:56:08Z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2052-10.1.0.7245</vt:lpwstr>
  </property>
</Properties>
</file>